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0" r:id="rId2"/>
    <p:sldId id="310" r:id="rId3"/>
    <p:sldId id="337" r:id="rId4"/>
    <p:sldId id="324" r:id="rId5"/>
    <p:sldId id="327" r:id="rId6"/>
    <p:sldId id="328" r:id="rId7"/>
    <p:sldId id="338" r:id="rId8"/>
    <p:sldId id="341" r:id="rId9"/>
    <p:sldId id="330" r:id="rId10"/>
    <p:sldId id="331" r:id="rId11"/>
    <p:sldId id="332" r:id="rId12"/>
    <p:sldId id="334" r:id="rId13"/>
    <p:sldId id="335" r:id="rId14"/>
    <p:sldId id="339" r:id="rId15"/>
    <p:sldId id="336" r:id="rId16"/>
    <p:sldId id="342" r:id="rId17"/>
    <p:sldId id="340" r:id="rId18"/>
    <p:sldId id="325" r:id="rId19"/>
    <p:sldId id="32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00"/>
    <a:srgbClr val="A30000"/>
    <a:srgbClr val="B00000"/>
    <a:srgbClr val="9CCB0D"/>
    <a:srgbClr val="A6D70E"/>
    <a:srgbClr val="8DD705"/>
    <a:srgbClr val="86CB07"/>
    <a:srgbClr val="73BF08"/>
    <a:srgbClr val="6DB30A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connected.mcgraw-hill.com/media/repository/protected_content/COMPOUND/50000025/46/58/index.html?mghCourseID=2O4EKO3KVL8RLBBJZV8L8W8OJ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is the significance of Mendel’s experiments to the study of genetics?</a:t>
            </a:r>
          </a:p>
          <a:p>
            <a:r>
              <a:rPr lang="en-US" sz="1800" dirty="0">
                <a:latin typeface="Helvetica Light"/>
              </a:rPr>
              <a:t>What is the law of segregation and the law of independent assortment?</a:t>
            </a:r>
          </a:p>
          <a:p>
            <a:r>
              <a:rPr lang="en-US" sz="1800" dirty="0">
                <a:latin typeface="Helvetica Light"/>
              </a:rPr>
              <a:t>What are the possible offspring from a cross using a Punnett square?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65018"/>
            <a:ext cx="8229600" cy="483985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The Inheritance of Traits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Mendel’s law of segregation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The </a:t>
            </a:r>
            <a:r>
              <a:rPr lang="en-US" sz="22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law of segregation </a:t>
            </a:r>
            <a:r>
              <a:rPr lang="en-US" sz="2200" dirty="0" smtClean="0">
                <a:latin typeface="Helvetica Light"/>
                <a:cs typeface="Helvetica Light"/>
              </a:rPr>
              <a:t>states that the two alleles for each trait separate during meiosis.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During fertilization, two alleles for that trait unite.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Heterozygous organisms are called </a:t>
            </a:r>
            <a:r>
              <a:rPr lang="en-US" sz="22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hybrids</a:t>
            </a:r>
            <a:r>
              <a:rPr lang="en-US" sz="2200" dirty="0" smtClean="0">
                <a:latin typeface="Helvetica Light"/>
                <a:cs typeface="Helvetica Light"/>
              </a:rPr>
              <a:t>.</a:t>
            </a:r>
            <a:endParaRPr lang="en-US" sz="2200" dirty="0">
              <a:latin typeface="Helvetica Light"/>
              <a:cs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6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6" descr="ch 10 im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12" y="3629403"/>
            <a:ext cx="6482882" cy="272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52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778568"/>
            <a:ext cx="3835667" cy="558159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The Inheritance of Traits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 smtClean="0">
                <a:latin typeface="Helvetica"/>
                <a:cs typeface="Helvetica"/>
              </a:rPr>
              <a:t>Monohybrid </a:t>
            </a:r>
            <a:r>
              <a:rPr lang="en-US" sz="2400" dirty="0">
                <a:latin typeface="Helvetica"/>
                <a:cs typeface="Helvetica"/>
              </a:rPr>
              <a:t>c</a:t>
            </a:r>
            <a:r>
              <a:rPr lang="en-US" sz="2400" dirty="0" smtClean="0">
                <a:latin typeface="Helvetica"/>
                <a:cs typeface="Helvetica"/>
              </a:rPr>
              <a:t>ross</a:t>
            </a:r>
            <a:endParaRPr lang="en-US" sz="24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A cross that involves hybrids for a single trait is called a monohybrid cross.</a:t>
            </a:r>
            <a:endParaRPr lang="en-US" sz="2400" dirty="0">
              <a:latin typeface="Helvetica Light"/>
              <a:cs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Dihybrid cross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Helvetica Light"/>
                <a:cs typeface="Helvetica Light"/>
              </a:rPr>
              <a:t>The simultaneous inheritance of two or more traits in the same plant is a dihybrid cross.</a:t>
            </a:r>
          </a:p>
          <a:p>
            <a:pPr>
              <a:spcAft>
                <a:spcPts val="600"/>
              </a:spcAft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9" descr="ch 10 im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995940"/>
            <a:ext cx="3432175" cy="510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3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78873"/>
            <a:ext cx="8301876" cy="482600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The Inheritance of Traits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Law of independent assortment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The </a:t>
            </a:r>
            <a:r>
              <a:rPr lang="en-US" sz="22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law of independent </a:t>
            </a:r>
            <a:r>
              <a:rPr lang="en-US" sz="2200" dirty="0" smtClean="0">
                <a:latin typeface="Helvetica Light"/>
                <a:cs typeface="Helvetica Light"/>
              </a:rPr>
              <a:t>assortment states that random distribution of alleles occurs during gamete formation.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Genes on separate chromosomes sort independently during meiosis.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Each allele combination is equally likely to occur.</a:t>
            </a:r>
            <a:endParaRPr lang="en-US" sz="2200" dirty="0">
              <a:latin typeface="Helvetica Light"/>
              <a:cs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6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931" y="3855085"/>
            <a:ext cx="26193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1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282873" cy="443096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Punnett Squares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Punnett squares predict the possible offspring of a cross between two known genotypes.</a:t>
            </a:r>
            <a:endParaRPr lang="en-US" sz="2400" dirty="0">
              <a:latin typeface="Helvetica Light"/>
              <a:cs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6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6" descr="ch 10 im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257" y="2648490"/>
            <a:ext cx="3948757" cy="398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8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118764" cy="443096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Punnett Squares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Punnett square—monohybrid cross</a:t>
            </a:r>
          </a:p>
          <a:p>
            <a:pPr>
              <a:spcAft>
                <a:spcPts val="3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The number of squares is determined by the number of different types of alleles produced by each parent.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6" descr="ch 10 im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510" y="2996148"/>
            <a:ext cx="3468448" cy="350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2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199" y="1073911"/>
            <a:ext cx="8146473" cy="443096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Punnett Squares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 smtClean="0">
                <a:latin typeface="Helvetica"/>
                <a:cs typeface="Helvetica"/>
              </a:rPr>
              <a:t>Punnett </a:t>
            </a:r>
            <a:r>
              <a:rPr lang="en-US" dirty="0">
                <a:latin typeface="Helvetica"/>
                <a:cs typeface="Helvetica"/>
              </a:rPr>
              <a:t>square—dihybrid c</a:t>
            </a:r>
            <a:r>
              <a:rPr lang="en-US" dirty="0" smtClean="0">
                <a:latin typeface="Helvetica"/>
                <a:cs typeface="Helvetica"/>
              </a:rPr>
              <a:t>ross</a:t>
            </a:r>
            <a:endParaRPr lang="en-US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Helvetica Light"/>
                <a:cs typeface="Helvetica Light"/>
              </a:rPr>
              <a:t>Four types of alleles from the male gametes and four types of alleles from the female gametes can be produced.</a:t>
            </a:r>
            <a:endParaRPr lang="en-US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92" y="224843"/>
            <a:ext cx="5146578" cy="609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72235" y="6323296"/>
            <a:ext cx="6527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Helvetica Light"/>
                <a:cs typeface="Helvetica Light"/>
              </a:rPr>
              <a:t>The resulting phenotypic ratio is 9:3:3:1</a:t>
            </a:r>
            <a:r>
              <a:rPr lang="en-US" dirty="0">
                <a:latin typeface="Helvetica Light"/>
                <a:cs typeface="Helvetica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5002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4711566" cy="528624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Probability </a:t>
            </a:r>
          </a:p>
          <a:p>
            <a:pPr>
              <a:spcAft>
                <a:spcPts val="3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The inheritance of genes can be compared to the probability of flipping a coin.</a:t>
            </a:r>
          </a:p>
          <a:p>
            <a:pPr>
              <a:spcAft>
                <a:spcPts val="3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Actual data might not perfectly match the predicted ratios.</a:t>
            </a:r>
          </a:p>
          <a:p>
            <a:pPr>
              <a:spcAft>
                <a:spcPts val="3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Mendel’s results were not exactly a 9:3:3:1 ratio, but the larger the number of offspring involved, the more likely it will match the results predicted by Punnett squares. </a:t>
            </a:r>
            <a:endParaRPr lang="en-US" sz="24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143" y="2047826"/>
            <a:ext cx="372427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8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lIns="0" tIns="0"/>
          <a:lstStyle/>
          <a:p>
            <a:pPr marL="0" indent="0" algn="ctr">
              <a:buNone/>
            </a:pPr>
            <a:endParaRPr lang="en-US" sz="24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Punnett Square Virtual Lab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20283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is the significance of Mendel’s experiments to the study of genetics?</a:t>
            </a:r>
          </a:p>
          <a:p>
            <a:r>
              <a:rPr lang="en-US" sz="1800" dirty="0">
                <a:latin typeface="Helvetica Light"/>
              </a:rPr>
              <a:t>What is the law of segregation and the law of independent assortment?</a:t>
            </a:r>
          </a:p>
          <a:p>
            <a:r>
              <a:rPr lang="en-US" sz="1800" dirty="0">
                <a:latin typeface="Helvetica Light"/>
              </a:rPr>
              <a:t>What are the possible offspring from a cross using a Punnett square?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117569"/>
            <a:ext cx="2735533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genetics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allele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dominant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recessive</a:t>
            </a:r>
            <a:endParaRPr lang="en-US" dirty="0">
              <a:latin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54625" y="4122031"/>
            <a:ext cx="2646735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homozygous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heterozygous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genotype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phenotype</a:t>
            </a:r>
            <a:endParaRPr lang="en-US" dirty="0">
              <a:latin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38660" y="4129468"/>
            <a:ext cx="2735533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law </a:t>
            </a:r>
            <a:r>
              <a:rPr lang="en-US" dirty="0">
                <a:latin typeface="Helvetica Light"/>
              </a:rPr>
              <a:t>of segregation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hybrid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law of </a:t>
            </a:r>
            <a:r>
              <a:rPr lang="en-US" dirty="0" smtClean="0">
                <a:latin typeface="Helvetica Light"/>
              </a:rPr>
              <a:t>independent assortment</a:t>
            </a:r>
            <a:endParaRPr lang="en-US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870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706582"/>
            <a:ext cx="8229600" cy="565357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How Genetics Began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The passing of traits to the next generation is called inheritance, or heredity.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Helvetica Light"/>
                <a:cs typeface="Helvetica Light"/>
              </a:rPr>
              <a:t>Heredity:  the passing of physical characteristics from parents to offspring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Helvetica Light"/>
                <a:cs typeface="Helvetica Light"/>
              </a:rPr>
              <a:t>Trait:  a specific characteristic an organism can pass to its offspring through its genes</a:t>
            </a:r>
            <a:r>
              <a:rPr lang="en-US" sz="2200" dirty="0" smtClean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Gregor Mendel (1800s) published his findings on the method of inheritance in garden pea plants: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Helvetica Light"/>
                <a:cs typeface="Helvetica Light"/>
              </a:rPr>
              <a:t>Began the study of </a:t>
            </a:r>
            <a:r>
              <a:rPr lang="en-US" sz="2200" dirty="0">
                <a:solidFill>
                  <a:srgbClr val="A30000"/>
                </a:solidFill>
                <a:latin typeface="Helvetica Light"/>
                <a:cs typeface="Helvetica Light"/>
              </a:rPr>
              <a:t>genetics</a:t>
            </a:r>
            <a:r>
              <a:rPr lang="en-US" sz="2200" dirty="0">
                <a:latin typeface="Helvetica Light"/>
                <a:cs typeface="Helvetica Light"/>
              </a:rPr>
              <a:t>, the science of heredity</a:t>
            </a:r>
            <a:r>
              <a:rPr lang="en-US" sz="2200" dirty="0" smtClean="0">
                <a:latin typeface="Helvetica Light"/>
                <a:cs typeface="Helvetica Light"/>
              </a:rPr>
              <a:t>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Helvetica Light"/>
                <a:cs typeface="Helvetica Light"/>
              </a:rPr>
              <a:t>Cross-pollinated pea plants, which normally self-fertilize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Helvetica Light"/>
                <a:cs typeface="Helvetica Light"/>
              </a:rPr>
              <a:t>Rigorously followed various traits in the pea plants he bred</a:t>
            </a:r>
            <a:endParaRPr lang="en-US" sz="22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8229600" cy="511907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The Inheritance of Traits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One trait Mendel noticed was seed color – some plants always produced green seeds, others always produced yellow seeds.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Mendel cross-bred the green and yellow seed plants.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Mendel called the green-seed and yellow-seed plants the parent, or P, generation.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Purebred parents are crossed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599749" y="4891477"/>
            <a:ext cx="3609975" cy="951396"/>
            <a:chOff x="2593758" y="3707431"/>
            <a:chExt cx="3609975" cy="95139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758" y="3707431"/>
              <a:ext cx="3609975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8100" y="4239727"/>
              <a:ext cx="7239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0768" y="4220677"/>
              <a:ext cx="676275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37309"/>
            <a:ext cx="4462465" cy="5997222"/>
          </a:xfrm>
          <a:prstGeom prst="rect">
            <a:avLst/>
          </a:prstGeom>
        </p:spPr>
        <p:txBody>
          <a:bodyPr vert="horz" lIns="0" tIns="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Inheritance of Traits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</a:t>
            </a:r>
            <a:r>
              <a:rPr lang="en-US" sz="2200" baseline="-25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and F</a:t>
            </a:r>
            <a:r>
              <a:rPr lang="en-US" sz="2200" baseline="-25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generations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The offspring of this P cross are called the first filial (F</a:t>
            </a:r>
            <a:r>
              <a:rPr lang="en-US" sz="2200" baseline="-25000" dirty="0" smtClean="0">
                <a:latin typeface="Helvetica Light"/>
                <a:cs typeface="Helvetica Light"/>
              </a:rPr>
              <a:t>1</a:t>
            </a:r>
            <a:r>
              <a:rPr lang="en-US" sz="2200" dirty="0" smtClean="0">
                <a:latin typeface="Helvetica Light"/>
                <a:cs typeface="Helvetica Light"/>
              </a:rPr>
              <a:t>) generation.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The second filial (F</a:t>
            </a:r>
            <a:r>
              <a:rPr lang="en-US" sz="2200" baseline="-25000" dirty="0" smtClean="0">
                <a:latin typeface="Helvetica Light"/>
                <a:cs typeface="Helvetica Light"/>
              </a:rPr>
              <a:t>2</a:t>
            </a:r>
            <a:r>
              <a:rPr lang="en-US" sz="2200" dirty="0" smtClean="0">
                <a:latin typeface="Helvetica Light"/>
                <a:cs typeface="Helvetica Light"/>
              </a:rPr>
              <a:t>) generation is the offspring from the F</a:t>
            </a:r>
            <a:r>
              <a:rPr lang="en-US" sz="2200" baseline="-25000" dirty="0" smtClean="0">
                <a:latin typeface="Helvetica Light"/>
                <a:cs typeface="Helvetica Light"/>
              </a:rPr>
              <a:t>1</a:t>
            </a:r>
            <a:r>
              <a:rPr lang="en-US" sz="2200" dirty="0" smtClean="0">
                <a:latin typeface="Helvetica Light"/>
                <a:cs typeface="Helvetica Light"/>
              </a:rPr>
              <a:t> cross.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In Mendel’s peas, the green-seed trait disappeared in the </a:t>
            </a:r>
            <a:r>
              <a:rPr lang="en-US" sz="2200" dirty="0">
                <a:latin typeface="Helvetica Light"/>
                <a:cs typeface="Helvetica Light"/>
              </a:rPr>
              <a:t>F</a:t>
            </a:r>
            <a:r>
              <a:rPr lang="en-US" sz="2200" baseline="-25000" dirty="0">
                <a:latin typeface="Helvetica Light"/>
                <a:cs typeface="Helvetica Light"/>
              </a:rPr>
              <a:t>1 </a:t>
            </a:r>
            <a:r>
              <a:rPr lang="en-US" sz="2200" dirty="0" smtClean="0">
                <a:latin typeface="Helvetica Light"/>
                <a:cs typeface="Helvetica Light"/>
              </a:rPr>
              <a:t> generation, but reappeared in the F</a:t>
            </a:r>
            <a:r>
              <a:rPr lang="en-US" sz="2200" baseline="-25000" dirty="0" smtClean="0">
                <a:latin typeface="Helvetica Light"/>
                <a:cs typeface="Helvetica Light"/>
              </a:rPr>
              <a:t>2</a:t>
            </a:r>
            <a:r>
              <a:rPr lang="en-US" sz="2200" dirty="0" smtClean="0">
                <a:latin typeface="Helvetica Light"/>
                <a:cs typeface="Helvetica Light"/>
              </a:rPr>
              <a:t> generation. 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The F</a:t>
            </a:r>
            <a:r>
              <a:rPr lang="en-US" sz="2200" baseline="-25000" dirty="0" smtClean="0">
                <a:latin typeface="Helvetica Light"/>
                <a:cs typeface="Helvetica Light"/>
              </a:rPr>
              <a:t>2</a:t>
            </a:r>
            <a:r>
              <a:rPr lang="en-US" sz="2200" dirty="0" smtClean="0">
                <a:latin typeface="Helvetica Light"/>
                <a:cs typeface="Helvetica Light"/>
              </a:rPr>
              <a:t> generation showed a 3:1 ratio of yellow: green seeds</a:t>
            </a:r>
          </a:p>
          <a:p>
            <a:pPr lvl="1"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 Light"/>
              </a:rPr>
              <a:t>¾ tall and ¼ short</a:t>
            </a:r>
            <a:endParaRPr lang="en-US" sz="22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919665" y="979971"/>
            <a:ext cx="3847963" cy="4679683"/>
            <a:chOff x="4919665" y="979971"/>
            <a:chExt cx="3847963" cy="467968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9665" y="979971"/>
              <a:ext cx="3847963" cy="4679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6628" y="2742248"/>
              <a:ext cx="3810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65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65019"/>
            <a:ext cx="8229600" cy="5969512"/>
          </a:xfrm>
          <a:prstGeom prst="rect">
            <a:avLst/>
          </a:prstGeom>
        </p:spPr>
        <p:txBody>
          <a:bodyPr vert="horz" lIns="0" tIns="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Inheritance of Traits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F</a:t>
            </a:r>
            <a:r>
              <a:rPr lang="en-US" sz="2400" baseline="-25000" dirty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and F</a:t>
            </a:r>
            <a:r>
              <a:rPr lang="en-US" sz="2400" baseline="-25000" dirty="0">
                <a:latin typeface="Helvetica" panose="020B0604020202020204" pitchFamily="34" charset="0"/>
                <a:cs typeface="Helvetica" panose="020B0604020202020204" pitchFamily="34" charset="0"/>
              </a:rPr>
              <a:t>2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generations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Mendel studied seven different traits.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Helvetica Light"/>
                <a:cs typeface="Helvetica Light"/>
              </a:rPr>
              <a:t>Seed or pea color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Helvetica Light"/>
                <a:cs typeface="Helvetica Light"/>
              </a:rPr>
              <a:t>Flower color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Helvetica Light"/>
                <a:cs typeface="Helvetica Light"/>
              </a:rPr>
              <a:t>Seed pod color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Helvetica Light"/>
                <a:cs typeface="Helvetica Light"/>
              </a:rPr>
              <a:t>Seed shape or texture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Helvetica Light"/>
                <a:cs typeface="Helvetica Light"/>
              </a:rPr>
              <a:t>Seed pod shape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Helvetica Light"/>
                <a:cs typeface="Helvetica Light"/>
              </a:rPr>
              <a:t>Stem length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Helvetica Light"/>
                <a:cs typeface="Helvetica Light"/>
              </a:rPr>
              <a:t>Flower position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Helvetica Light"/>
                <a:cs typeface="Helvetica Light"/>
              </a:rPr>
              <a:t>In all cases, Mendel found the F</a:t>
            </a:r>
            <a:r>
              <a:rPr lang="en-US" sz="2400" baseline="-25000" dirty="0" smtClean="0">
                <a:latin typeface="Helvetica Light"/>
                <a:cs typeface="Helvetica Light"/>
              </a:rPr>
              <a:t>2</a:t>
            </a:r>
            <a:r>
              <a:rPr lang="en-US" sz="2400" dirty="0" smtClean="0">
                <a:latin typeface="Helvetica Light"/>
                <a:cs typeface="Helvetica Light"/>
              </a:rPr>
              <a:t> generation plants showed a 3:1 ratio of traits.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788" y="2593434"/>
            <a:ext cx="42481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62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8229600" cy="528624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The Inheritance of Traits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Genes in Pairs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200" dirty="0" smtClean="0">
                <a:latin typeface="Helvetica Light"/>
                <a:cs typeface="Helvetica Light"/>
              </a:rPr>
              <a:t>Mendel concluded that there must be two forms of the seed trait in the pea plants, and that each was controlled by a factor. (exist in pairs: female/male)</a:t>
            </a:r>
          </a:p>
          <a:p>
            <a:pPr lvl="1">
              <a:spcAft>
                <a:spcPts val="600"/>
              </a:spcAft>
              <a:buClr>
                <a:schemeClr val="tx1"/>
              </a:buClr>
            </a:pPr>
            <a:r>
              <a:rPr lang="en-US" sz="2200" dirty="0" smtClean="0">
                <a:latin typeface="Helvetica Light"/>
                <a:cs typeface="Helvetica Light"/>
              </a:rPr>
              <a:t>One factor can hide the other factor.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200" dirty="0" smtClean="0">
                <a:latin typeface="Helvetica Light"/>
                <a:cs typeface="Helvetica Light"/>
              </a:rPr>
              <a:t>An </a:t>
            </a:r>
            <a:r>
              <a:rPr lang="en-US" sz="22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allele</a:t>
            </a:r>
            <a:r>
              <a:rPr lang="en-US" sz="2200" dirty="0" smtClean="0">
                <a:latin typeface="Helvetica Light"/>
                <a:cs typeface="Helvetica Light"/>
              </a:rPr>
              <a:t> is an alternative form of a single gene. </a:t>
            </a:r>
          </a:p>
          <a:p>
            <a:pPr lvl="1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Helvetica Light"/>
                <a:cs typeface="Helvetica Light"/>
              </a:rPr>
              <a:t>The gene for yellow seeds and the gene for green seeds are different alleles for the same gene.</a:t>
            </a:r>
          </a:p>
          <a:p>
            <a:pPr lvl="1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Dominant </a:t>
            </a:r>
            <a:r>
              <a:rPr lang="en-US" sz="2200" dirty="0" smtClean="0">
                <a:latin typeface="Helvetica Light"/>
                <a:cs typeface="Helvetica Light"/>
              </a:rPr>
              <a:t>alleles controlled the traits that appeared in the F</a:t>
            </a:r>
            <a:r>
              <a:rPr lang="en-US" sz="2200" baseline="-25000" dirty="0" smtClean="0">
                <a:latin typeface="Helvetica Light"/>
                <a:cs typeface="Helvetica Light"/>
              </a:rPr>
              <a:t>1</a:t>
            </a:r>
            <a:r>
              <a:rPr lang="en-US" sz="2200" dirty="0" smtClean="0">
                <a:latin typeface="Helvetica Light"/>
                <a:cs typeface="Helvetica Light"/>
              </a:rPr>
              <a:t> generation. </a:t>
            </a:r>
            <a:endParaRPr lang="en-US" sz="2200" dirty="0" smtClean="0">
              <a:solidFill>
                <a:srgbClr val="B90000"/>
              </a:solidFill>
              <a:latin typeface="Helvetica Light"/>
              <a:cs typeface="Helvetica Light"/>
            </a:endParaRPr>
          </a:p>
          <a:p>
            <a:pPr lvl="1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Recessive </a:t>
            </a:r>
            <a:r>
              <a:rPr lang="en-US" sz="2200" dirty="0" smtClean="0">
                <a:latin typeface="Helvetica Light"/>
                <a:cs typeface="Helvetica Light"/>
              </a:rPr>
              <a:t>alleles were masked in the F</a:t>
            </a:r>
            <a:r>
              <a:rPr lang="en-US" sz="2200" baseline="-25000" dirty="0" smtClean="0">
                <a:latin typeface="Helvetica Light"/>
                <a:cs typeface="Helvetica Light"/>
              </a:rPr>
              <a:t>1</a:t>
            </a:r>
            <a:r>
              <a:rPr lang="en-US" sz="2200" dirty="0" smtClean="0">
                <a:latin typeface="Helvetica Light"/>
                <a:cs typeface="Helvetica Light"/>
              </a:rPr>
              <a:t> generation. </a:t>
            </a:r>
            <a:endParaRPr lang="en-US" sz="2200" dirty="0">
              <a:latin typeface="Helvetica Light"/>
              <a:cs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22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22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2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22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2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0"/>
            <a:ext cx="8229600" cy="528624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The Inheritance of Traits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 smtClean="0">
                <a:latin typeface="Helvetica"/>
                <a:cs typeface="Helvetica"/>
              </a:rPr>
              <a:t>Dominance</a:t>
            </a:r>
            <a:endParaRPr lang="en-US" sz="24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400" dirty="0" smtClean="0">
                <a:latin typeface="Helvetica Light"/>
                <a:cs typeface="Helvetica Light"/>
              </a:rPr>
              <a:t>When modeling inheritance, the dominant allele is represented by a capital letter (Y), and a recessive allele is represented with a lower case letter (y).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400" dirty="0" smtClean="0">
                <a:latin typeface="Helvetica Light"/>
                <a:cs typeface="Helvetica Light"/>
              </a:rPr>
              <a:t>An organism with two of the same alleles for a particular trait is </a:t>
            </a:r>
            <a:r>
              <a:rPr lang="en-US" sz="24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homozygous</a:t>
            </a:r>
            <a:r>
              <a:rPr lang="en-US" sz="2400" dirty="0" smtClean="0">
                <a:latin typeface="Helvetica Light"/>
                <a:cs typeface="Helvetica Light"/>
              </a:rPr>
              <a:t> for that trait (YY or yy).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400" dirty="0" smtClean="0">
                <a:latin typeface="Helvetica Light"/>
                <a:cs typeface="Helvetica Light"/>
              </a:rPr>
              <a:t>An organism with two different alleles for a particular trait is </a:t>
            </a:r>
            <a:r>
              <a:rPr lang="en-US" sz="2400" dirty="0" smtClean="0">
                <a:solidFill>
                  <a:srgbClr val="B90000"/>
                </a:solidFill>
                <a:latin typeface="Helvetica Light"/>
                <a:cs typeface="Helvetica Light"/>
              </a:rPr>
              <a:t>heterozygous</a:t>
            </a:r>
            <a:r>
              <a:rPr lang="en-US" sz="2400" dirty="0" smtClean="0">
                <a:latin typeface="Helvetica Light"/>
                <a:cs typeface="Helvetica Light"/>
              </a:rPr>
              <a:t> for that trait (Yy).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400" dirty="0" smtClean="0">
                <a:latin typeface="Helvetica Light"/>
                <a:cs typeface="Helvetica Light"/>
              </a:rPr>
              <a:t>In heterozygous individuals, the dominant trait will be observed. </a:t>
            </a:r>
            <a:endParaRPr lang="en-US" sz="2400" dirty="0">
              <a:latin typeface="Helvetica Light"/>
              <a:cs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6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725652"/>
              </p:ext>
            </p:extLst>
          </p:nvPr>
        </p:nvGraphicFramePr>
        <p:xfrm>
          <a:off x="457200" y="1600200"/>
          <a:ext cx="8229600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0453750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3872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512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Dominant Allele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Capital Letter </a:t>
                      </a:r>
                    </a:p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5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Recessive Allele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Lower case Letter</a:t>
                      </a:r>
                    </a:p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7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Two dominant alleles</a:t>
                      </a:r>
                    </a:p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88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Two recessive alleles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18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Hybrid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81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367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Mendelian Genetics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43096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The Inheritance of Traits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dirty="0" smtClean="0">
                <a:latin typeface="Helvetica"/>
                <a:cs typeface="Helvetica"/>
              </a:rPr>
              <a:t>Genotype and phenotype</a:t>
            </a:r>
            <a:endParaRPr lang="en-US" sz="24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The appearance of an organism does not always indicate which pair of alleles it possesses.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An organism’s allele pairs are called its </a:t>
            </a:r>
            <a:r>
              <a:rPr lang="en-US" sz="24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genotype</a:t>
            </a:r>
            <a:r>
              <a:rPr lang="en-US" sz="2400" dirty="0" smtClean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Helvetica Light"/>
                <a:cs typeface="Helvetica Light"/>
              </a:rPr>
              <a:t>The observable characteristic or outward expression of an allele pair is called the </a:t>
            </a:r>
            <a:r>
              <a:rPr lang="en-US" sz="24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phenotype</a:t>
            </a:r>
            <a:r>
              <a:rPr lang="en-US" sz="2400" dirty="0" smtClean="0">
                <a:latin typeface="Helvetica Light"/>
                <a:cs typeface="Helvetica Light"/>
              </a:rPr>
              <a:t>.</a:t>
            </a:r>
            <a:endParaRPr lang="en-US" sz="2400" dirty="0">
              <a:latin typeface="Helvetica Light"/>
              <a:cs typeface="Helvetica Ligh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6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982</Words>
  <Application>Microsoft Office PowerPoint</Application>
  <PresentationFormat>On-screen Show (4:3)</PresentationFormat>
  <Paragraphs>178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Lisa M. Bahe</cp:lastModifiedBy>
  <cp:revision>113</cp:revision>
  <cp:lastPrinted>2013-07-12T13:26:11Z</cp:lastPrinted>
  <dcterms:created xsi:type="dcterms:W3CDTF">2013-07-09T14:24:31Z</dcterms:created>
  <dcterms:modified xsi:type="dcterms:W3CDTF">2017-01-18T02:41:13Z</dcterms:modified>
</cp:coreProperties>
</file>