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40" d="100"/>
          <a:sy n="40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6E1-432B-47AB-9505-671646D6FB6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050-E74A-4048-9FB7-9ADDE000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3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6E1-432B-47AB-9505-671646D6FB6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050-E74A-4048-9FB7-9ADDE000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6E1-432B-47AB-9505-671646D6FB6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050-E74A-4048-9FB7-9ADDE000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0BC6C4-B7E6-461C-83DE-237F6FA14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6E1-432B-47AB-9505-671646D6FB6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050-E74A-4048-9FB7-9ADDE000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3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6E1-432B-47AB-9505-671646D6FB6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050-E74A-4048-9FB7-9ADDE000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6E1-432B-47AB-9505-671646D6FB6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050-E74A-4048-9FB7-9ADDE000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6E1-432B-47AB-9505-671646D6FB6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050-E74A-4048-9FB7-9ADDE000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9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6E1-432B-47AB-9505-671646D6FB6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050-E74A-4048-9FB7-9ADDE000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6E1-432B-47AB-9505-671646D6FB6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050-E74A-4048-9FB7-9ADDE000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5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6E1-432B-47AB-9505-671646D6FB6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050-E74A-4048-9FB7-9ADDE000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8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16E1-432B-47AB-9505-671646D6FB6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C050-E74A-4048-9FB7-9ADDE000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516E1-432B-47AB-9505-671646D6FB6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2C050-E74A-4048-9FB7-9ADDE000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Uj7y7eqzk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Complex inheritance.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32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1" y="1073912"/>
            <a:ext cx="7661563" cy="3825749"/>
          </a:xfrm>
        </p:spPr>
        <p:txBody>
          <a:bodyPr vert="horz" lIns="0" tIns="0" rIns="91440" bIns="45720" rtlCol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latin typeface="Helvetica"/>
                <a:cs typeface="Helvetica"/>
              </a:rPr>
              <a:t>Sex-Linked Traits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latin typeface="Helvetica"/>
                <a:cs typeface="Helvetica"/>
              </a:rPr>
              <a:t>Red-green color blindness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Recessive, X-linked trait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</a:rPr>
              <a:t>Mothers are carriers.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2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6360161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Complex Patterns of Inheritance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6360161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181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62" y="1429448"/>
            <a:ext cx="4031415" cy="470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5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Blindness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color blindness cones and ro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1246967"/>
            <a:ext cx="7812603" cy="49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olor blindness cones and ro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24" y="1181913"/>
            <a:ext cx="8841166" cy="372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olor blindness charts and grap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81" y="274639"/>
            <a:ext cx="8507238" cy="600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4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Color Blindness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84218" y="518161"/>
            <a:ext cx="8495840" cy="5695141"/>
          </a:xfrm>
        </p:spPr>
        <p:txBody>
          <a:bodyPr vert="horz" lIns="0" tIns="0" rIns="91440" bIns="45720" rtlCol="0"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Sex-Linked Traits</a:t>
            </a:r>
          </a:p>
          <a:p>
            <a:pPr marL="609600" indent="-609600">
              <a:buNone/>
            </a:pPr>
            <a:r>
              <a:rPr lang="en-US" altLang="en-US" sz="2600" dirty="0"/>
              <a:t>Male pattern baldness is found on the X chromosome.  On a Jerry Springer show, a bald female talked about life without hair.  Which of the following would be possible genetic reasons for her baldness?</a:t>
            </a:r>
          </a:p>
          <a:p>
            <a:pPr marL="609600" indent="-609600">
              <a:buNone/>
            </a:pPr>
            <a:endParaRPr lang="en-US" altLang="en-US" sz="2600" dirty="0"/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Her Dad was normal, but her mom was bald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Both her dad and mom were normal, but mom was a carrier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Her Dad was a carrier and mom was normal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Her Dad was bald and her maternal grandfather was also bald</a:t>
            </a:r>
          </a:p>
          <a:p>
            <a:pPr marL="609600" indent="-609600">
              <a:buNone/>
            </a:pPr>
            <a:r>
              <a:rPr lang="en-US" altLang="en-US" sz="2600" dirty="0"/>
              <a:t>***  Draw a Punnett square for one of the above cases that you circled as being possible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2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6360161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Complex Patterns of Inheritance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6360161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532889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Her Dad was bald and her maternal grandfather was also bald.</a:t>
            </a:r>
            <a:br>
              <a:rPr lang="en-US" altLang="en-US" sz="3200" dirty="0"/>
            </a:br>
            <a:r>
              <a:rPr lang="en-US" altLang="en-US" sz="3200" dirty="0"/>
              <a:t>Dad = X</a:t>
            </a:r>
            <a:r>
              <a:rPr lang="en-US" altLang="en-US" sz="3200" baseline="30000" dirty="0"/>
              <a:t>B</a:t>
            </a:r>
            <a:r>
              <a:rPr lang="en-US" altLang="en-US" sz="3200" dirty="0"/>
              <a:t>Y</a:t>
            </a:r>
            <a:br>
              <a:rPr lang="en-US" altLang="en-US" sz="3200" dirty="0"/>
            </a:br>
            <a:r>
              <a:rPr lang="en-US" altLang="en-US" sz="3200" dirty="0"/>
              <a:t>Grandfather = X</a:t>
            </a:r>
            <a:r>
              <a:rPr lang="en-US" altLang="en-US" sz="3200" baseline="30000" dirty="0"/>
              <a:t>B</a:t>
            </a:r>
            <a:r>
              <a:rPr lang="en-US" altLang="en-US" sz="3200" dirty="0"/>
              <a:t>Y;  gave X</a:t>
            </a:r>
            <a:r>
              <a:rPr lang="en-US" altLang="en-US" sz="3200" baseline="30000" dirty="0"/>
              <a:t>B</a:t>
            </a:r>
            <a:r>
              <a:rPr lang="en-US" altLang="en-US" sz="3200" dirty="0"/>
              <a:t> to mom</a:t>
            </a:r>
            <a:br>
              <a:rPr lang="en-US" altLang="en-US" sz="3200" dirty="0"/>
            </a:br>
            <a:r>
              <a:rPr lang="en-US" altLang="en-US" sz="3200" dirty="0" err="1"/>
              <a:t>mom</a:t>
            </a:r>
            <a:r>
              <a:rPr lang="en-US" altLang="en-US" sz="3200" dirty="0"/>
              <a:t> was then X X</a:t>
            </a:r>
            <a:r>
              <a:rPr lang="en-US" altLang="en-US" sz="3200" baseline="30000" dirty="0"/>
              <a:t>B</a:t>
            </a:r>
            <a:br>
              <a:rPr lang="en-US" altLang="en-US" sz="3200" baseline="30000" dirty="0"/>
            </a:br>
            <a:r>
              <a:rPr lang="en-US" altLang="en-US" sz="3200" dirty="0"/>
              <a:t>Offspring would then be: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34" t="59233" r="67900" b="21176"/>
          <a:stretch/>
        </p:blipFill>
        <p:spPr>
          <a:xfrm>
            <a:off x="6274371" y="3726873"/>
            <a:ext cx="4158102" cy="27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1" y="665019"/>
            <a:ext cx="7661563" cy="5403272"/>
          </a:xfrm>
        </p:spPr>
        <p:txBody>
          <a:bodyPr vert="horz" lIns="0" tIns="0" rIns="91440" bIns="45720" rtlCol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latin typeface="Helvetica"/>
                <a:cs typeface="Helvetica"/>
              </a:rPr>
              <a:t>Sex-Linked Traits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dirty="0">
                <a:latin typeface="Helvetica"/>
                <a:cs typeface="Helvetica"/>
              </a:rPr>
              <a:t>Hemophilia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  <a:cs typeface="Helvetica Light"/>
              </a:rPr>
              <a:t>Recessive, X-linked trait that causes delayed clotting of blood</a:t>
            </a:r>
          </a:p>
          <a:p>
            <a:pPr>
              <a:spcAft>
                <a:spcPts val="600"/>
              </a:spcAft>
            </a:pPr>
            <a:r>
              <a:rPr lang="en-US" dirty="0"/>
              <a:t>BLEEDER’s  DISEASE</a:t>
            </a:r>
          </a:p>
          <a:p>
            <a:r>
              <a:rPr lang="en-US" dirty="0"/>
              <a:t>Normal blood clots in 2-8 minutes</a:t>
            </a:r>
          </a:p>
          <a:p>
            <a:r>
              <a:rPr lang="en-US" dirty="0"/>
              <a:t>Hemophilia take up to 30 minutes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2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6360161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Complex Patterns of Inheritance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6360161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4371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Hemophilia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710" y="1433946"/>
            <a:ext cx="6725708" cy="504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52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Hemophilia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91619"/>
            <a:ext cx="4038600" cy="354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79582"/>
            <a:ext cx="3657600" cy="58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81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47" y="274638"/>
            <a:ext cx="6408707" cy="6044576"/>
          </a:xfrm>
        </p:spPr>
      </p:pic>
    </p:spTree>
    <p:extLst>
      <p:ext uri="{BB962C8B-B14F-4D97-AF65-F5344CB8AC3E}">
        <p14:creationId xmlns:p14="http://schemas.microsoft.com/office/powerpoint/2010/main" val="892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87" y="274638"/>
            <a:ext cx="8211032" cy="620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5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073912"/>
            <a:ext cx="8229600" cy="3825749"/>
          </a:xfrm>
        </p:spPr>
        <p:txBody>
          <a:bodyPr vert="horz" lIns="0" tIns="0" rIns="91440" bIns="45720" rtlCol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Pedigrees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  <a:cs typeface="Helvetica Light"/>
              </a:rPr>
              <a:t>A </a:t>
            </a:r>
            <a:r>
              <a:rPr lang="en-US" sz="1800" dirty="0">
                <a:solidFill>
                  <a:srgbClr val="B00000"/>
                </a:solidFill>
                <a:latin typeface="Helvetica Light"/>
                <a:cs typeface="Helvetica Light"/>
              </a:rPr>
              <a:t>pedigree</a:t>
            </a:r>
            <a:r>
              <a:rPr lang="en-US" sz="1800" dirty="0">
                <a:latin typeface="Helvetica Light"/>
                <a:cs typeface="Helvetica Light"/>
              </a:rPr>
              <a:t> is a diagram that traces the inheritance of a particular trait through several generations.</a:t>
            </a:r>
            <a:endParaRPr lang="en-US" sz="18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6360161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Basic Patterns of Human Inheritance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6360161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18160"/>
          </a:xfrm>
          <a:prstGeom prst="rect">
            <a:avLst/>
          </a:prstGeom>
        </p:spPr>
      </p:pic>
      <p:pic>
        <p:nvPicPr>
          <p:cNvPr id="6" name="Picture 9" descr="ch 11 i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72" y="2653723"/>
            <a:ext cx="7715756" cy="28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7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17" y="585189"/>
            <a:ext cx="6598966" cy="6533208"/>
          </a:xfrm>
        </p:spPr>
      </p:pic>
    </p:spTree>
    <p:extLst>
      <p:ext uri="{BB962C8B-B14F-4D97-AF65-F5344CB8AC3E}">
        <p14:creationId xmlns:p14="http://schemas.microsoft.com/office/powerpoint/2010/main" val="7824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33" y="846139"/>
            <a:ext cx="7503934" cy="6126163"/>
          </a:xfrm>
        </p:spPr>
      </p:pic>
    </p:spTree>
    <p:extLst>
      <p:ext uri="{BB962C8B-B14F-4D97-AF65-F5344CB8AC3E}">
        <p14:creationId xmlns:p14="http://schemas.microsoft.com/office/powerpoint/2010/main" val="14708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87" y="274638"/>
            <a:ext cx="8211032" cy="620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4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073912"/>
            <a:ext cx="8229600" cy="3825749"/>
          </a:xfrm>
        </p:spPr>
        <p:txBody>
          <a:bodyPr vert="horz" lIns="0" tIns="0" rIns="91440" bIns="45720" rtlCol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Analyzing Pedigrees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latin typeface="Helvetica"/>
                <a:cs typeface="Helvetica"/>
              </a:rPr>
              <a:t>Inferring Genotypes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Knowing physical traits can determine what genes an individual is most likely to have.</a:t>
            </a:r>
            <a:endParaRPr lang="en-US" sz="2400" dirty="0">
              <a:latin typeface="Helvetica Light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>
                <a:latin typeface="Helvetica"/>
                <a:cs typeface="Helvetica"/>
              </a:rPr>
              <a:t>Predicting Disorders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Record keeping helps scientists use pedigree analysis to study inheritance patterns, determine phenotypes, and ascertain genotypes.</a:t>
            </a:r>
            <a:endParaRPr lang="en-US" sz="24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6360161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Basic Patterns of Human Inheritance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6360161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073912"/>
            <a:ext cx="8229600" cy="4527898"/>
          </a:xfrm>
        </p:spPr>
        <p:txBody>
          <a:bodyPr vert="horz" lIns="0" tIns="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Helvetica"/>
                <a:cs typeface="Helvetica"/>
              </a:rPr>
              <a:t>Karyotype Studies</a:t>
            </a:r>
            <a:endParaRPr lang="en-US" sz="2400" dirty="0">
              <a:latin typeface="Helvetica"/>
              <a:cs typeface="Helvetica"/>
            </a:endParaRPr>
          </a:p>
          <a:p>
            <a:pPr>
              <a:buClr>
                <a:schemeClr val="tx1"/>
              </a:buClr>
            </a:pPr>
            <a:r>
              <a:rPr lang="en-US" sz="1800" dirty="0">
                <a:latin typeface="Helvetica"/>
                <a:cs typeface="Helvetica"/>
              </a:rPr>
              <a:t>Scientists study not only genes but entire chromosomes.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latin typeface="Helvetica"/>
                <a:cs typeface="Helvetica"/>
              </a:rPr>
              <a:t>Images of chromosomes stained during metaphase allow scientists to study sister chromatids and homologous chromosomes.</a:t>
            </a:r>
          </a:p>
          <a:p>
            <a:pPr>
              <a:buClr>
                <a:schemeClr val="tx1"/>
              </a:buClr>
            </a:pPr>
            <a:r>
              <a:rPr lang="en-US" sz="1800" dirty="0">
                <a:solidFill>
                  <a:srgbClr val="B90000"/>
                </a:solidFill>
                <a:latin typeface="Helvetica"/>
                <a:cs typeface="Helvetica"/>
              </a:rPr>
              <a:t>Karyotype</a:t>
            </a:r>
            <a:r>
              <a:rPr lang="en-US" sz="1800" dirty="0">
                <a:latin typeface="Helvetica"/>
                <a:cs typeface="Helvetica"/>
              </a:rPr>
              <a:t> – micrograph in which the pairs of homologous chromosomes are arranged in decreasing size.</a:t>
            </a:r>
          </a:p>
          <a:p>
            <a:pPr marL="0" indent="0">
              <a:buNone/>
            </a:pPr>
            <a:endParaRPr lang="en-US" sz="1800" dirty="0">
              <a:latin typeface="Helvetica"/>
              <a:cs typeface="Helvetic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1201" y="1537420"/>
            <a:ext cx="4108963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6360161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Chromosomes and Human Heredity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81200" y="6360161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69" y="140351"/>
            <a:ext cx="5967862" cy="5749858"/>
          </a:xfrm>
        </p:spPr>
      </p:pic>
    </p:spTree>
    <p:extLst>
      <p:ext uri="{BB962C8B-B14F-4D97-AF65-F5344CB8AC3E}">
        <p14:creationId xmlns:p14="http://schemas.microsoft.com/office/powerpoint/2010/main" val="34047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1" y="1073912"/>
            <a:ext cx="3982824" cy="5077507"/>
          </a:xfrm>
        </p:spPr>
        <p:txBody>
          <a:bodyPr vert="horz" lIns="0" tIns="0" rIns="91440" bIns="45720" rtlCol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Sex Determination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One pair of chromosomes, </a:t>
            </a:r>
            <a:r>
              <a:rPr lang="en-US" sz="2400" dirty="0">
                <a:solidFill>
                  <a:srgbClr val="C00000"/>
                </a:solidFill>
                <a:latin typeface="Helvetica Light"/>
                <a:cs typeface="Helvetica Light"/>
              </a:rPr>
              <a:t>sex chromosomes</a:t>
            </a:r>
            <a:r>
              <a:rPr lang="en-US" sz="2400" dirty="0">
                <a:latin typeface="Helvetica Light"/>
                <a:cs typeface="Helvetica Light"/>
              </a:rPr>
              <a:t>, determine an individual’s gender.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Helvetica Light"/>
              </a:rPr>
              <a:t>XX: female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Helvetica Light"/>
              </a:rPr>
              <a:t>XY: male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Helvetica Light"/>
                <a:cs typeface="Helvetica" pitchFamily="34" charset="0"/>
              </a:rPr>
              <a:t>The other 22 pairs of chromosomes are called </a:t>
            </a:r>
            <a:r>
              <a:rPr lang="en-US" sz="2400" dirty="0">
                <a:solidFill>
                  <a:srgbClr val="C00000"/>
                </a:solidFill>
                <a:latin typeface="Helvetica Light"/>
                <a:cs typeface="Helvetica" pitchFamily="34" charset="0"/>
              </a:rPr>
              <a:t>autosomes</a:t>
            </a:r>
            <a:r>
              <a:rPr lang="en-US" sz="2400" dirty="0">
                <a:latin typeface="Helvetica Light"/>
                <a:cs typeface="Helvetica" pitchFamily="34" charset="0"/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6360161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Complex Patterns of Inheritance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6360161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1816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31" y="1319278"/>
            <a:ext cx="3333070" cy="2976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6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1" y="1073912"/>
            <a:ext cx="7661563" cy="5286249"/>
          </a:xfrm>
        </p:spPr>
        <p:txBody>
          <a:bodyPr vert="horz" lIns="0" tIns="0" rIns="91440" bIns="45720" rtlCol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Dosage Compensation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  <a:cs typeface="Helvetica Light"/>
              </a:rPr>
              <a:t>The X chromosome carries a variety of genes that are necessary for the development of both females and males.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</a:rPr>
              <a:t>The Y chromosome mainly has genes that relate to the development of male characteristics.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Helvetica Light"/>
              </a:rPr>
              <a:t>In female, one X chromosome is inactivated in each cell.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Helvetica Light"/>
              </a:rPr>
              <a:t>Called dosage compensation or x-inactivation 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Helvetica Light"/>
              </a:rPr>
              <a:t>Which X stops working in each cell is random.</a:t>
            </a: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6360161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Complex Patterns of Inheritance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6360161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1" y="1073912"/>
            <a:ext cx="7661563" cy="3825749"/>
          </a:xfrm>
        </p:spPr>
        <p:txBody>
          <a:bodyPr vert="horz" lIns="0" tIns="0" rIns="91440" bIns="45720" rtlCol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Dosage Compensation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200" dirty="0">
                <a:latin typeface="Helvetica" pitchFamily="34" charset="0"/>
                <a:cs typeface="Helvetica" pitchFamily="34" charset="0"/>
              </a:rPr>
              <a:t>Chromosome inactivation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6360161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Complex Patterns of Inheritance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6360161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18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9" y="1901360"/>
            <a:ext cx="5697355" cy="44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3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1" y="1073912"/>
            <a:ext cx="7661563" cy="2805362"/>
          </a:xfrm>
        </p:spPr>
        <p:txBody>
          <a:bodyPr vert="horz" lIns="0" tIns="0" rIns="91440" bIns="45720" rtlCol="0"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Dosage Compensation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Barr bodies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Helvetica Light"/>
                <a:cs typeface="Helvetica" pitchFamily="34" charset="0"/>
              </a:rPr>
              <a:t>The inactivated X chromosome can be observed in cells.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Helvetica Light"/>
                <a:cs typeface="Helvetica" pitchFamily="34" charset="0"/>
              </a:rPr>
              <a:t>Darkly stained, inactivated X chromosomes are called Barr bodies.</a:t>
            </a:r>
          </a:p>
          <a:p>
            <a:pPr>
              <a:spcAft>
                <a:spcPts val="1200"/>
              </a:spcAft>
            </a:pPr>
            <a:endParaRPr lang="en-US" sz="1800" dirty="0">
              <a:latin typeface="Helvetica Light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6360161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Complex Patterns of Inheritance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6360161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1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9162" b="30682"/>
          <a:stretch/>
        </p:blipFill>
        <p:spPr>
          <a:xfrm>
            <a:off x="5186797" y="3539836"/>
            <a:ext cx="4580659" cy="26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Autosomal traits- Occur on normal, non sex chromosomes (Think Mendel’s genetics)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Can be Autosomal dominant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Or Autosomal Recessive</a:t>
            </a:r>
          </a:p>
        </p:txBody>
      </p:sp>
    </p:spTree>
    <p:extLst>
      <p:ext uri="{BB962C8B-B14F-4D97-AF65-F5344CB8AC3E}">
        <p14:creationId xmlns:p14="http://schemas.microsoft.com/office/powerpoint/2010/main" val="29100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623455"/>
            <a:ext cx="8301876" cy="5611090"/>
          </a:xfrm>
        </p:spPr>
        <p:txBody>
          <a:bodyPr vert="horz" lIns="0" tIns="0" rIns="91440" bIns="45720" rtlCol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latin typeface="Helvetica"/>
                <a:cs typeface="Helvetica"/>
              </a:rPr>
              <a:t>Sex-Linked Traits</a:t>
            </a:r>
            <a:endParaRPr lang="en-US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  <a:cs typeface="Helvetica Light"/>
              </a:rPr>
              <a:t>Traits controlled by genes located on the X chromosome are </a:t>
            </a:r>
            <a:r>
              <a:rPr lang="en-US" dirty="0">
                <a:solidFill>
                  <a:srgbClr val="C00000"/>
                </a:solidFill>
                <a:latin typeface="Helvetica Light"/>
                <a:cs typeface="Helvetica Light"/>
              </a:rPr>
              <a:t>sex-linked traits</a:t>
            </a:r>
            <a:r>
              <a:rPr lang="en-US" dirty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</a:rPr>
              <a:t>Because males have only one copy of the X chromosome, they are more affected by recessive X-linked traits.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 Light"/>
              </a:rPr>
              <a:t>Examples: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 Light"/>
              </a:rPr>
              <a:t>Colorblindness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 Light"/>
              </a:rPr>
              <a:t>Male pattern baldness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Helvetica Light"/>
              </a:rPr>
              <a:t>Hemophilia</a:t>
            </a:r>
          </a:p>
          <a:p>
            <a:pPr lvl="1">
              <a:spcAft>
                <a:spcPts val="600"/>
              </a:spcAft>
            </a:pPr>
            <a:endParaRPr lang="en-US" sz="2000" dirty="0">
              <a:latin typeface="Helvetica Ligh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200" dirty="0">
              <a:latin typeface="Helvetica Light"/>
            </a:endParaRPr>
          </a:p>
          <a:p>
            <a:pPr>
              <a:spcAft>
                <a:spcPts val="1200"/>
              </a:spcAft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200" b="1" dirty="0">
              <a:latin typeface="Helvetica" pitchFamily="34" charset="0"/>
              <a:cs typeface="Helvetica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81200" y="6360161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Complex Patterns of Inheritance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6360161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Widescreen</PresentationFormat>
  <Paragraphs>124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Helvetica Light</vt:lpstr>
      <vt:lpstr>Office Theme</vt:lpstr>
      <vt:lpstr>Complex inheritance.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Inheritance patterns</vt:lpstr>
      <vt:lpstr>PowerPoint Presentation</vt:lpstr>
      <vt:lpstr>PowerPoint Presentation</vt:lpstr>
      <vt:lpstr>Color Blindness</vt:lpstr>
      <vt:lpstr>PowerPoint Presentation</vt:lpstr>
      <vt:lpstr>PowerPoint Presentation</vt:lpstr>
      <vt:lpstr>PowerPoint Presentation</vt:lpstr>
      <vt:lpstr>PowerPoint Presentation</vt:lpstr>
      <vt:lpstr>Her Dad was bald and her maternal grandfather was also bald. Dad = XBY Grandfather = XBY;  gave XB to mom mom was then X XB Offspring would then be: </vt:lpstr>
      <vt:lpstr>PowerPoint Presentation</vt:lpstr>
      <vt:lpstr>Hemophilia</vt:lpstr>
      <vt:lpstr>Hemophilia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Mitchell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inheritance.</dc:title>
  <dc:creator>Mitchell High School</dc:creator>
  <cp:lastModifiedBy>Mitchell High School</cp:lastModifiedBy>
  <cp:revision>1</cp:revision>
  <dcterms:created xsi:type="dcterms:W3CDTF">2019-02-04T14:11:34Z</dcterms:created>
  <dcterms:modified xsi:type="dcterms:W3CDTF">2019-02-04T15:41:12Z</dcterms:modified>
</cp:coreProperties>
</file>