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F5D-D8CC-42DE-805D-ABA709415525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24FB-5F86-4489-B333-1CEC4040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F5D-D8CC-42DE-805D-ABA709415525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24FB-5F86-4489-B333-1CEC4040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2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F5D-D8CC-42DE-805D-ABA709415525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24FB-5F86-4489-B333-1CEC4040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03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F5D-D8CC-42DE-805D-ABA709415525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24FB-5F86-4489-B333-1CEC4040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6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F5D-D8CC-42DE-805D-ABA709415525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24FB-5F86-4489-B333-1CEC4040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7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F5D-D8CC-42DE-805D-ABA709415525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24FB-5F86-4489-B333-1CEC4040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0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F5D-D8CC-42DE-805D-ABA709415525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24FB-5F86-4489-B333-1CEC4040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0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F5D-D8CC-42DE-805D-ABA709415525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24FB-5F86-4489-B333-1CEC4040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7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F5D-D8CC-42DE-805D-ABA709415525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24FB-5F86-4489-B333-1CEC4040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3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F5D-D8CC-42DE-805D-ABA709415525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24FB-5F86-4489-B333-1CEC4040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0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F5D-D8CC-42DE-805D-ABA709415525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24FB-5F86-4489-B333-1CEC4040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4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9F5D-D8CC-42DE-805D-ABA709415525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224FB-5F86-4489-B333-1CEC4040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3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yKuy2DdSOs" TargetMode="External"/><Relationship Id="rId2" Type="http://schemas.openxmlformats.org/officeDocument/2006/relationships/hyperlink" Target="https://www.youtube.com/watch?v=MjZI9mRELF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9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532814" y="3383280"/>
            <a:ext cx="3093130" cy="3317966"/>
          </a:xfrm>
          <a:ln w="38100">
            <a:solidFill>
              <a:schemeClr val="accent4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Think about a trip you’ve taken to Sioux Falls or somewhere else lately.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Are you going the same speed the whole time?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02630" y="300446"/>
            <a:ext cx="3125787" cy="287726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There is more than one way to describe Speed.</a:t>
            </a:r>
            <a:endParaRPr lang="en-US" sz="40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46341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Different Terms for describing speed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788" y="2829913"/>
            <a:ext cx="3603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Constant speed</a:t>
            </a:r>
            <a:r>
              <a:rPr lang="en-US" sz="2400" dirty="0" smtClean="0"/>
              <a:t> – not going faster or slower, remaining at the same speed; like when you set the cruise control on your car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084320" y="0"/>
            <a:ext cx="4354" cy="4768905"/>
          </a:xfrm>
          <a:prstGeom prst="line">
            <a:avLst/>
          </a:prstGeom>
          <a:ln w="76200" cmpd="dbl">
            <a:solidFill>
              <a:srgbClr val="FE021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168640" y="0"/>
            <a:ext cx="4354" cy="4768905"/>
          </a:xfrm>
          <a:prstGeom prst="line">
            <a:avLst/>
          </a:prstGeom>
          <a:ln w="76200" cmpd="dbl">
            <a:solidFill>
              <a:srgbClr val="FE021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https://upload.wikimedia.org/wikipedia/commons/thumb/1/15/Cruise_Control.svg/2000px-Cruise_Control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8149" y="3799409"/>
            <a:ext cx="827314" cy="8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97531" y="0"/>
            <a:ext cx="3916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/>
              <a:t>Average Speed</a:t>
            </a:r>
            <a:r>
              <a:rPr lang="en-US" sz="2200" dirty="0" smtClean="0"/>
              <a:t> – is calculated when speed changes throughout a trip – like normal driving when you are speeding up and slowing down regularly</a:t>
            </a:r>
          </a:p>
          <a:p>
            <a:endParaRPr lang="en-US" sz="800" dirty="0"/>
          </a:p>
          <a:p>
            <a:pPr algn="ctr"/>
            <a:r>
              <a:rPr lang="en-US" sz="2200" dirty="0" smtClean="0"/>
              <a:t>Avg. Speed = Total Distance ÷ Total 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12480" y="2535156"/>
            <a:ext cx="3653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u="sng" dirty="0" smtClean="0"/>
              <a:t>Instantaneous Speed</a:t>
            </a:r>
            <a:r>
              <a:rPr lang="en-US" sz="2400" dirty="0" smtClean="0"/>
              <a:t> – how fast an object is traveling at </a:t>
            </a:r>
            <a:r>
              <a:rPr lang="en-US" sz="2400" u="sng" dirty="0" smtClean="0"/>
              <a:t>one instant</a:t>
            </a:r>
            <a:r>
              <a:rPr lang="en-US" sz="2400" dirty="0" smtClean="0"/>
              <a:t> in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2896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63" y="209006"/>
            <a:ext cx="9740537" cy="1391194"/>
          </a:xfrm>
        </p:spPr>
        <p:txBody>
          <a:bodyPr/>
          <a:lstStyle/>
          <a:p>
            <a:pPr algn="ctr"/>
            <a:r>
              <a:rPr lang="en-US" dirty="0" smtClean="0"/>
              <a:t>This is a Distance-time Graph – describe the motion of the object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63" y="1600200"/>
            <a:ext cx="10101485" cy="4798204"/>
          </a:xfrm>
        </p:spPr>
      </p:pic>
    </p:spTree>
    <p:extLst>
      <p:ext uri="{BB962C8B-B14F-4D97-AF65-F5344CB8AC3E}">
        <p14:creationId xmlns:p14="http://schemas.microsoft.com/office/powerpoint/2010/main" val="2695610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58939" y="2628900"/>
            <a:ext cx="3125787" cy="2877260"/>
          </a:xfrm>
        </p:spPr>
        <p:txBody>
          <a:bodyPr>
            <a:noAutofit/>
          </a:bodyPr>
          <a:lstStyle/>
          <a:p>
            <a:r>
              <a:rPr lang="en-US" sz="4800" dirty="0" smtClean="0"/>
              <a:t>Here’s another – Describe the motion of the object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6002"/>
            <a:ext cx="7680960" cy="57362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7989" y="783771"/>
            <a:ext cx="2312125" cy="7315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46811" y="3122023"/>
            <a:ext cx="15283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90011" y="1071154"/>
            <a:ext cx="522515" cy="13585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75165" y="1515291"/>
            <a:ext cx="940525" cy="4180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08914" y="2338251"/>
            <a:ext cx="1672046" cy="692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03966" y="3187851"/>
            <a:ext cx="15544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05349" y="5146766"/>
            <a:ext cx="22076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03966" y="4435500"/>
            <a:ext cx="13193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28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2 - Motion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63752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833" y="2794619"/>
            <a:ext cx="10515600" cy="2852737"/>
          </a:xfrm>
        </p:spPr>
        <p:txBody>
          <a:bodyPr/>
          <a:lstStyle/>
          <a:p>
            <a:r>
              <a:rPr lang="en-US" dirty="0" smtClean="0"/>
              <a:t>Describing Motion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</a:t>
            </a:r>
            <a:endParaRPr lang="en-US" dirty="0"/>
          </a:p>
        </p:txBody>
      </p:sp>
      <p:pic>
        <p:nvPicPr>
          <p:cNvPr id="2050" name="Picture 2" descr="http://i.stack.imgur.com/PQ1lJ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0275" y="547687"/>
            <a:ext cx="5238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795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326" y="107024"/>
            <a:ext cx="9966251" cy="90376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List some things that are not in Motion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1110343"/>
            <a:ext cx="10374598" cy="44909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/>
              <a:t>How do you know if something is or isn’t in motion?</a:t>
            </a:r>
            <a:r>
              <a:rPr lang="en-US" sz="3200" dirty="0" smtClean="0"/>
              <a:t> </a:t>
            </a:r>
          </a:p>
          <a:p>
            <a:r>
              <a:rPr lang="en-US" sz="3600" dirty="0" smtClean="0"/>
              <a:t>How do you describe motion?</a:t>
            </a:r>
          </a:p>
          <a:p>
            <a:r>
              <a:rPr lang="en-US" sz="3600" dirty="0" smtClean="0"/>
              <a:t>What are some words we use to describe motion?</a:t>
            </a:r>
          </a:p>
          <a:p>
            <a:endParaRPr lang="en-US" sz="1200" dirty="0"/>
          </a:p>
          <a:p>
            <a:pPr>
              <a:lnSpc>
                <a:spcPct val="0"/>
              </a:lnSpc>
              <a:spcBef>
                <a:spcPts val="1200"/>
              </a:spcBef>
            </a:pPr>
            <a:r>
              <a:rPr lang="en-US" sz="3600" b="1" u="sng" dirty="0" smtClean="0"/>
              <a:t>MOTION</a:t>
            </a:r>
            <a:r>
              <a:rPr lang="en-US" sz="3600" dirty="0" smtClean="0"/>
              <a:t> – an object changes its </a:t>
            </a:r>
            <a:r>
              <a:rPr lang="en-US" sz="3600" b="1" dirty="0" smtClean="0"/>
              <a:t>position</a:t>
            </a:r>
            <a:r>
              <a:rPr lang="en-US" sz="3600" dirty="0" smtClean="0"/>
              <a:t> </a:t>
            </a:r>
          </a:p>
          <a:p>
            <a:pPr>
              <a:lnSpc>
                <a:spcPct val="0"/>
              </a:lnSpc>
              <a:spcBef>
                <a:spcPts val="1200"/>
              </a:spcBef>
            </a:pPr>
            <a:endParaRPr lang="en-US" sz="3600" dirty="0"/>
          </a:p>
          <a:p>
            <a:pPr>
              <a:lnSpc>
                <a:spcPct val="0"/>
              </a:lnSpc>
              <a:spcBef>
                <a:spcPts val="1200"/>
              </a:spcBef>
            </a:pPr>
            <a:endParaRPr lang="en-US" sz="3600" dirty="0" smtClean="0"/>
          </a:p>
          <a:p>
            <a:pPr marL="45720" indent="0">
              <a:lnSpc>
                <a:spcPct val="0"/>
              </a:lnSpc>
              <a:spcBef>
                <a:spcPts val="1200"/>
              </a:spcBef>
              <a:buNone/>
            </a:pPr>
            <a:r>
              <a:rPr lang="en-US" sz="3600" dirty="0"/>
              <a:t> </a:t>
            </a:r>
            <a:r>
              <a:rPr lang="en-US" sz="3600" dirty="0" smtClean="0"/>
              <a:t> relative to a </a:t>
            </a:r>
            <a:r>
              <a:rPr lang="en-US" sz="3600" u="sng" dirty="0" smtClean="0"/>
              <a:t>reference point</a:t>
            </a:r>
          </a:p>
          <a:p>
            <a:pPr marL="822960" lvl="1">
              <a:spcBef>
                <a:spcPts val="1200"/>
              </a:spcBef>
            </a:pPr>
            <a:r>
              <a:rPr lang="en-US" sz="3200" dirty="0" smtClean="0"/>
              <a:t>Motion depends on the </a:t>
            </a:r>
            <a:r>
              <a:rPr lang="en-US" sz="3200" u="sng" dirty="0" smtClean="0"/>
              <a:t>reference point</a:t>
            </a:r>
            <a:r>
              <a:rPr lang="en-US" sz="3200" dirty="0" smtClean="0"/>
              <a:t> you’re 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3200" dirty="0" smtClean="0"/>
              <a:t>     describing it from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42016" y="6216848"/>
            <a:ext cx="11956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www.youtube.com/watch?v=MjZI9mRELFM</a:t>
            </a:r>
            <a:r>
              <a:rPr lang="en-US" sz="1400" dirty="0" smtClean="0"/>
              <a:t> – 2.47 min. (Visuals only) Introduction to Relative Motion using a Quadcopter Drone</a:t>
            </a:r>
            <a:endParaRPr lang="en-US" sz="1400" dirty="0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242016" y="5909071"/>
            <a:ext cx="84896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www.youtube.com/watch?v=9yKuy2DdSOs</a:t>
            </a:r>
            <a:r>
              <a:rPr lang="en-US" sz="1400" dirty="0" smtClean="0"/>
              <a:t> – 30 sec. Motion with Reference Point: Moving Sidewalk demo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520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892" y="168786"/>
            <a:ext cx="10802679" cy="84528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Has anyone snuck out of the house? How?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181" y="1237357"/>
            <a:ext cx="3235677" cy="277708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If you snuck out you probably took advantage of the difference between distance and displacement.</a:t>
            </a:r>
          </a:p>
          <a:p>
            <a:pPr lvl="1"/>
            <a:r>
              <a:rPr lang="en-US" sz="2600" dirty="0" smtClean="0"/>
              <a:t>Often it is helpful to describe motion by position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91648" y="4265639"/>
            <a:ext cx="3235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Distance</a:t>
            </a:r>
            <a:r>
              <a:rPr lang="en-US" sz="3600" dirty="0" smtClean="0"/>
              <a:t> – how far something moves (SI unit = meter)</a:t>
            </a:r>
            <a:endParaRPr lang="en-US" sz="3600" dirty="0"/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762430" y="1592312"/>
            <a:ext cx="2347783" cy="441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22604" y="6136012"/>
            <a:ext cx="742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distance has the figure moved?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247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977" y="622361"/>
            <a:ext cx="113538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 i="1" u="sng" dirty="0" smtClean="0"/>
              <a:t>Displacement</a:t>
            </a:r>
            <a:r>
              <a:rPr lang="en-US" sz="4400" dirty="0" smtClean="0"/>
              <a:t> – </a:t>
            </a:r>
            <a:r>
              <a:rPr lang="en-US" sz="4400" u="sng" dirty="0" smtClean="0"/>
              <a:t>distance and direction</a:t>
            </a:r>
            <a:r>
              <a:rPr lang="en-US" sz="4400" dirty="0" smtClean="0"/>
              <a:t> an object moves </a:t>
            </a:r>
            <a:r>
              <a:rPr lang="en-US" sz="4400" u="sng" dirty="0" smtClean="0"/>
              <a:t>from its starting position</a:t>
            </a:r>
            <a:endParaRPr lang="en-US" sz="4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9492752" y="1998921"/>
            <a:ext cx="28164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How is displacement different from distance?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472227" y="2369391"/>
            <a:ext cx="2084579" cy="392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92752" y="4566633"/>
            <a:ext cx="2415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What is the runner’s displacement?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57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987" y="-64395"/>
            <a:ext cx="7721161" cy="79212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Displacement &amp; Distance - scenario</a:t>
            </a:r>
            <a:endParaRPr lang="en-US" sz="4000" b="1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0" y="1904078"/>
            <a:ext cx="4140200" cy="15367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6869" y="1893226"/>
            <a:ext cx="4159250" cy="1608137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4885" y="1387328"/>
            <a:ext cx="3647115" cy="2217333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61732" y="593435"/>
            <a:ext cx="6856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sz="2200" b="1" u="sng" dirty="0" smtClean="0"/>
              <a:t>green and purple</a:t>
            </a:r>
            <a:r>
              <a:rPr lang="en-US" dirty="0" smtClean="0"/>
              <a:t> lines are representing a person’s travel.  In each scenario, what is the distance and displacement of the person?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44250" y="3924529"/>
            <a:ext cx="4312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Distance = 10 m </a:t>
            </a:r>
          </a:p>
          <a:p>
            <a:pPr algn="ctr"/>
            <a:r>
              <a:rPr lang="en-US" sz="2400" dirty="0" smtClean="0"/>
              <a:t>Displacement = 10 m </a:t>
            </a:r>
            <a:r>
              <a:rPr lang="en-US" sz="2400" b="1" u="sng" dirty="0" smtClean="0"/>
              <a:t>east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When distances are in the same direction, add the distances to get displacement    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182220" y="1301321"/>
            <a:ext cx="17712" cy="529491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36119" y="1301321"/>
            <a:ext cx="0" cy="529491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43774" y="3918578"/>
            <a:ext cx="43127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Distance = 15 m </a:t>
            </a:r>
          </a:p>
          <a:p>
            <a:pPr algn="ctr"/>
            <a:r>
              <a:rPr lang="en-US" sz="2400" dirty="0" smtClean="0"/>
              <a:t>Displacement = 5 m </a:t>
            </a:r>
            <a:r>
              <a:rPr lang="en-US" sz="2400" b="1" u="sng" dirty="0" smtClean="0"/>
              <a:t>east</a:t>
            </a:r>
          </a:p>
          <a:p>
            <a:pPr algn="ctr"/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When distances are in the opposite direction, subtract the distances to get displacement     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456513" y="3573786"/>
            <a:ext cx="37354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Distance = 7 m </a:t>
            </a:r>
          </a:p>
          <a:p>
            <a:pPr algn="ctr"/>
            <a:r>
              <a:rPr lang="en-US" sz="2400" dirty="0" smtClean="0"/>
              <a:t>Displacement = 5 m </a:t>
            </a:r>
            <a:r>
              <a:rPr lang="en-US" sz="2400" b="1" u="sng" dirty="0" smtClean="0"/>
              <a:t>NE</a:t>
            </a:r>
          </a:p>
          <a:p>
            <a:pPr algn="ctr"/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When distances are not in the opposite or the same direction, you can’t +/- the distances to get displacement (estimate)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009" y="2775961"/>
            <a:ext cx="3878870" cy="6092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6628" y="2672428"/>
            <a:ext cx="2025243" cy="8163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761150" y="1518093"/>
            <a:ext cx="1916908" cy="13417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4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4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11" grpId="0" build="p"/>
      <p:bldP spid="12" grpId="0" build="p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1519" y="0"/>
            <a:ext cx="4635076" cy="1996265"/>
          </a:xfrm>
        </p:spPr>
        <p:txBody>
          <a:bodyPr>
            <a:noAutofit/>
          </a:bodyPr>
          <a:lstStyle/>
          <a:p>
            <a:r>
              <a:rPr lang="en-US" sz="12500" dirty="0" smtClean="0">
                <a:latin typeface="Bauhaus 93" panose="04030905020B02020C02" pitchFamily="82" charset="0"/>
              </a:rPr>
              <a:t>SPEED</a:t>
            </a:r>
            <a:endParaRPr lang="en-US" sz="12500" dirty="0">
              <a:latin typeface="Bauhaus 93" panose="04030905020B02020C02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1519" y="1996265"/>
            <a:ext cx="5094736" cy="417593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Bauhaus 93" panose="04030905020B02020C02" pitchFamily="82" charset="0"/>
              </a:rPr>
              <a:t>What is it?</a:t>
            </a:r>
          </a:p>
          <a:p>
            <a:endParaRPr lang="en-US" dirty="0">
              <a:latin typeface="Bauhaus 93" panose="04030905020B02020C02" pitchFamily="82" charset="0"/>
            </a:endParaRPr>
          </a:p>
          <a:p>
            <a:r>
              <a:rPr lang="en-US" sz="4400" b="1" i="1" u="sng" dirty="0" smtClean="0">
                <a:latin typeface="Bauhaus 93" panose="04030905020B02020C02" pitchFamily="82" charset="0"/>
              </a:rPr>
              <a:t>Speed</a:t>
            </a:r>
            <a:r>
              <a:rPr lang="en-US" sz="4400" dirty="0" smtClean="0">
                <a:latin typeface="Bauhaus 93" panose="04030905020B02020C02" pitchFamily="82" charset="0"/>
              </a:rPr>
              <a:t> is distance per unit time</a:t>
            </a:r>
          </a:p>
          <a:p>
            <a:endParaRPr lang="en-US" sz="4400" dirty="0"/>
          </a:p>
        </p:txBody>
      </p:sp>
      <p:pic>
        <p:nvPicPr>
          <p:cNvPr id="4098" name="Picture 2" descr="https://67.media.tumblr.com/a71800412b919474bbea757503442728/tumblr_nw4ikzlnYv1urdua2o1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143" y="457200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52787" y="3359888"/>
            <a:ext cx="4805916" cy="312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104" name="Picture 8" descr="https://encrypted-tbn1.gstatic.com/images?q=tbn:ANd9GcTIhFsaB17gG7-nINwI4G2RUfSLPMUXAC0GYbmz0bOopZSRNpJ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393" y="3587373"/>
            <a:ext cx="5419799" cy="2584827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encrypted-tbn1.gstatic.com/images?q=tbn:ANd9GcRM4z_egtSk-pieK9eA3oZTySPp9yfKbcza_x21BiNnEJOfuItz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074" y="4761380"/>
            <a:ext cx="3857625" cy="1181101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ultiply 6"/>
          <p:cNvSpPr/>
          <p:nvPr/>
        </p:nvSpPr>
        <p:spPr>
          <a:xfrm>
            <a:off x="1833312" y="5405718"/>
            <a:ext cx="533370" cy="45608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1512839" y="4761380"/>
            <a:ext cx="436985" cy="530596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>
            <a:off x="2344300" y="4761380"/>
            <a:ext cx="436985" cy="530596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12839" y="4761380"/>
            <a:ext cx="436985" cy="530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18130" y="4806391"/>
            <a:ext cx="436985" cy="530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73878" y="5380074"/>
            <a:ext cx="436985" cy="530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10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 practice problems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Solve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949" y="294692"/>
            <a:ext cx="3547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1. A passenger elevator travels from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to the 60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floor, a distance of 210 m, in 35 s.  What is the elevator’s speed?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63675" y="2756271"/>
            <a:ext cx="1855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D = 210 m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T = 35 s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S = D/t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210/35 = </a:t>
            </a:r>
            <a:r>
              <a:rPr lang="en-US" b="1" u="sng" dirty="0" smtClean="0">
                <a:solidFill>
                  <a:schemeClr val="tx2"/>
                </a:solidFill>
              </a:rPr>
              <a:t>6 m/s</a:t>
            </a:r>
            <a:endParaRPr lang="en-US" b="1" u="sng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19369" y="1"/>
            <a:ext cx="0" cy="490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68640" y="0"/>
            <a:ext cx="0" cy="4908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48909" y="3243467"/>
            <a:ext cx="3782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2. A motorcycle is moving at 40 km/h.  How long does it take to travel a distance of 10 km?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33757" y="766482"/>
            <a:ext cx="1657501" cy="2077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 = 40 km/h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D = 10 km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t = D/S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10/40 = .25 h or 15 min.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81147" y="47083"/>
            <a:ext cx="3799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3. How far does a car travel in .75 h if it is moving 88 km/h?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264116" y="1917924"/>
            <a:ext cx="1269325" cy="239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t = .75 h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S = 88    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km/h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D = S x t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.75 x 88 = 66 km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93123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7" grpId="0"/>
      <p:bldP spid="18" grpId="0" build="p"/>
      <p:bldP spid="20" grpId="0"/>
      <p:bldP spid="2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565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Bauhaus 93</vt:lpstr>
      <vt:lpstr>Calibri</vt:lpstr>
      <vt:lpstr>Calibri Light</vt:lpstr>
      <vt:lpstr>Office Theme</vt:lpstr>
      <vt:lpstr>PowerPoint Presentation</vt:lpstr>
      <vt:lpstr>Chapter 2 - Motion</vt:lpstr>
      <vt:lpstr>Describing Motion</vt:lpstr>
      <vt:lpstr>List some things that are not in Motion</vt:lpstr>
      <vt:lpstr>Has anyone snuck out of the house? How?</vt:lpstr>
      <vt:lpstr>PowerPoint Presentation</vt:lpstr>
      <vt:lpstr>Displacement &amp; Distance - scenario</vt:lpstr>
      <vt:lpstr>SPEED</vt:lpstr>
      <vt:lpstr>Example practice problems</vt:lpstr>
      <vt:lpstr>There is more than one way to describe Speed.</vt:lpstr>
      <vt:lpstr>The Different Terms for describing speed</vt:lpstr>
      <vt:lpstr>This is a Distance-time Graph – describe the motion of the object</vt:lpstr>
      <vt:lpstr>Here’s another – Describe the motion of the object</vt:lpstr>
    </vt:vector>
  </TitlesOfParts>
  <Company>Mitchell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 High School</dc:creator>
  <cp:lastModifiedBy>Mitchell High School</cp:lastModifiedBy>
  <cp:revision>4</cp:revision>
  <dcterms:created xsi:type="dcterms:W3CDTF">2019-08-29T20:04:47Z</dcterms:created>
  <dcterms:modified xsi:type="dcterms:W3CDTF">2019-08-29T20:17:41Z</dcterms:modified>
</cp:coreProperties>
</file>