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2" autoAdjust="0"/>
    <p:restoredTop sz="94660"/>
  </p:normalViewPr>
  <p:slideViewPr>
    <p:cSldViewPr snapToGrid="0">
      <p:cViewPr varScale="1">
        <p:scale>
          <a:sx n="62" d="100"/>
          <a:sy n="62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0B18D-2616-428B-B0EC-D580970D898B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B2BF7-327F-4BB3-A58D-52E896478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982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0B18D-2616-428B-B0EC-D580970D898B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B2BF7-327F-4BB3-A58D-52E896478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94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0B18D-2616-428B-B0EC-D580970D898B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B2BF7-327F-4BB3-A58D-52E896478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952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0B18D-2616-428B-B0EC-D580970D898B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B2BF7-327F-4BB3-A58D-52E896478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996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0B18D-2616-428B-B0EC-D580970D898B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B2BF7-327F-4BB3-A58D-52E896478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916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0B18D-2616-428B-B0EC-D580970D898B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B2BF7-327F-4BB3-A58D-52E896478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228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0B18D-2616-428B-B0EC-D580970D898B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B2BF7-327F-4BB3-A58D-52E896478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998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0B18D-2616-428B-B0EC-D580970D898B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B2BF7-327F-4BB3-A58D-52E896478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54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0B18D-2616-428B-B0EC-D580970D898B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B2BF7-327F-4BB3-A58D-52E896478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812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0B18D-2616-428B-B0EC-D580970D898B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B2BF7-327F-4BB3-A58D-52E896478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880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0B18D-2616-428B-B0EC-D580970D898B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B2BF7-327F-4BB3-A58D-52E896478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436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0B18D-2616-428B-B0EC-D580970D898B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B2BF7-327F-4BB3-A58D-52E896478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126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JjCaRS-CABk" TargetMode="External"/><Relationship Id="rId4" Type="http://schemas.openxmlformats.org/officeDocument/2006/relationships/hyperlink" Target="https://www.youtube.com/watch?v=JjCaRS-CABk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0.gstatic.com/images?q=tbn:ANd9GcRjHXoyOr7SZcHFiojDkp1DKzaZH5wq1sScJA949Z6NF190VU-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94" y="276179"/>
            <a:ext cx="10190207" cy="635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5028" y="444138"/>
            <a:ext cx="64791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Gloucester MT Extra Condensed" panose="02030808020601010101" pitchFamily="18" charset="0"/>
              </a:rPr>
              <a:t>Can  you think of any aspect of life that does not use measurement? </a:t>
            </a:r>
            <a:endParaRPr lang="en-US" sz="4000" dirty="0">
              <a:solidFill>
                <a:schemeClr val="bg1"/>
              </a:solidFill>
              <a:latin typeface="Gloucester MT Extra Condensed" panose="020308080206010101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0013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81643"/>
            <a:ext cx="3200400" cy="1208314"/>
          </a:xfrm>
        </p:spPr>
        <p:txBody>
          <a:bodyPr>
            <a:normAutofit/>
          </a:bodyPr>
          <a:lstStyle/>
          <a:p>
            <a:r>
              <a:rPr lang="en-US" dirty="0" smtClean="0"/>
              <a:t>Just To make sure: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39" y="1606731"/>
            <a:ext cx="3507377" cy="4637315"/>
          </a:xfrm>
        </p:spPr>
        <p:txBody>
          <a:bodyPr>
            <a:normAutofit/>
          </a:bodyPr>
          <a:lstStyle/>
          <a:p>
            <a:r>
              <a:rPr lang="en-US" sz="2400" b="1" u="sng" dirty="0" smtClean="0"/>
              <a:t>Matter</a:t>
            </a:r>
            <a:r>
              <a:rPr lang="en-US" sz="2400" dirty="0" smtClean="0"/>
              <a:t> is…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Anything that has mass and takes up space</a:t>
            </a:r>
          </a:p>
          <a:p>
            <a:r>
              <a:rPr lang="en-US" sz="2400" b="1" u="sng" dirty="0" smtClean="0"/>
              <a:t>Volume</a:t>
            </a:r>
            <a:r>
              <a:rPr lang="en-US" sz="2400" dirty="0" smtClean="0"/>
              <a:t> is…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Amount of space occupied by an object</a:t>
            </a:r>
          </a:p>
          <a:p>
            <a:r>
              <a:rPr lang="en-US" sz="2400" b="1" u="sng" dirty="0" smtClean="0"/>
              <a:t>Mass</a:t>
            </a:r>
            <a:r>
              <a:rPr lang="en-US" sz="2400" dirty="0" smtClean="0"/>
              <a:t> is…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The quantity of matter in an object</a:t>
            </a:r>
          </a:p>
          <a:p>
            <a:endParaRPr lang="en-US" sz="2000" dirty="0"/>
          </a:p>
        </p:txBody>
      </p:sp>
      <p:pic>
        <p:nvPicPr>
          <p:cNvPr id="5" name="JjCaRS-CABk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4503" y="1087482"/>
            <a:ext cx="8120743" cy="4567918"/>
          </a:xfrm>
          <a:prstGeom prst="rect">
            <a:avLst/>
          </a:prstGeom>
        </p:spPr>
      </p:pic>
      <p:sp>
        <p:nvSpPr>
          <p:cNvPr id="3" name="Rectangle 2">
            <a:hlinkClick r:id="rId4"/>
          </p:cNvPr>
          <p:cNvSpPr/>
          <p:nvPr/>
        </p:nvSpPr>
        <p:spPr>
          <a:xfrm>
            <a:off x="1125543" y="6059380"/>
            <a:ext cx="61112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https://www.youtube.com/watch?v=JjCaRS-CABk</a:t>
            </a:r>
          </a:p>
        </p:txBody>
      </p:sp>
    </p:spTree>
    <p:extLst>
      <p:ext uri="{BB962C8B-B14F-4D97-AF65-F5344CB8AC3E}">
        <p14:creationId xmlns:p14="http://schemas.microsoft.com/office/powerpoint/2010/main" val="271329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433" y="200892"/>
            <a:ext cx="11476057" cy="921326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What volume is each Graduated cylinder holding?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Image result for reading graduated cylind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12" y="1378733"/>
            <a:ext cx="10678679" cy="5479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39636" y="6220691"/>
            <a:ext cx="1025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12 mL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613563" y="6220691"/>
            <a:ext cx="1025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16 mL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0310872" y="6199910"/>
            <a:ext cx="1025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14 mL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434508" y="6199910"/>
            <a:ext cx="1025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14 mL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94230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4240" y="0"/>
            <a:ext cx="5976411" cy="1609344"/>
          </a:xfrm>
        </p:spPr>
        <p:txBody>
          <a:bodyPr/>
          <a:lstStyle/>
          <a:p>
            <a:r>
              <a:rPr lang="en-US" dirty="0" smtClean="0"/>
              <a:t>More Measurements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3310" y="1260793"/>
            <a:ext cx="2321859" cy="640080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200" u="sng" dirty="0" smtClean="0"/>
              <a:t>Density</a:t>
            </a:r>
            <a:endParaRPr lang="en-US" sz="3200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1968655"/>
            <a:ext cx="5380975" cy="4741427"/>
          </a:xfrm>
        </p:spPr>
        <p:txBody>
          <a:bodyPr>
            <a:noAutofit/>
          </a:bodyPr>
          <a:lstStyle/>
          <a:p>
            <a:r>
              <a:rPr lang="en-US" dirty="0" smtClean="0"/>
              <a:t>Definition – </a:t>
            </a:r>
            <a:r>
              <a:rPr lang="en-US" b="1" u="sng" dirty="0" smtClean="0"/>
              <a:t>mass per unit volume</a:t>
            </a:r>
          </a:p>
          <a:p>
            <a:pPr lvl="1"/>
            <a:r>
              <a:rPr lang="en-US" sz="2000" dirty="0" smtClean="0"/>
              <a:t>By looking at the definition, what do you suppose the formula to calculate density is?</a:t>
            </a:r>
          </a:p>
          <a:p>
            <a:pPr lvl="1"/>
            <a:endParaRPr lang="en-US" sz="800" dirty="0"/>
          </a:p>
          <a:p>
            <a:pPr lvl="1"/>
            <a:r>
              <a:rPr lang="en-US" sz="2000" dirty="0" smtClean="0"/>
              <a:t>Mass ÷ volume = Density</a:t>
            </a:r>
          </a:p>
          <a:p>
            <a:pPr lvl="1"/>
            <a:endParaRPr lang="en-US" sz="800" dirty="0"/>
          </a:p>
          <a:p>
            <a:pPr lvl="1"/>
            <a:r>
              <a:rPr lang="en-US" sz="2000" dirty="0" smtClean="0"/>
              <a:t>When a unit has more than one unit, it is called a </a:t>
            </a:r>
            <a:r>
              <a:rPr lang="en-US" sz="2000" u="sng" dirty="0" smtClean="0"/>
              <a:t>derived unit</a:t>
            </a:r>
            <a:r>
              <a:rPr lang="en-US" sz="2000" dirty="0" smtClean="0"/>
              <a:t> (derived from two or more other units)</a:t>
            </a:r>
          </a:p>
          <a:p>
            <a:pPr lvl="1"/>
            <a:endParaRPr lang="en-US" sz="800" dirty="0" smtClean="0"/>
          </a:p>
          <a:p>
            <a:pPr lvl="1"/>
            <a:r>
              <a:rPr lang="en-US" sz="2000" dirty="0" smtClean="0"/>
              <a:t>Example – What is the density of a wood block that’s mass is 500g and it takes up 2.5 Liters of space?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 smtClean="0"/>
              <a:t>500 ÷ 2.5 = 200 g/L</a:t>
            </a:r>
            <a:endParaRPr lang="en-U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7158" y="1208173"/>
            <a:ext cx="3357999" cy="640080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Temperature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29661" y="1968654"/>
            <a:ext cx="3853927" cy="148529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Kelvin is the SI unit of temperature</a:t>
            </a:r>
          </a:p>
          <a:p>
            <a:r>
              <a:rPr lang="en-US" dirty="0" smtClean="0"/>
              <a:t>There are no degrees when using Kelvin</a:t>
            </a:r>
            <a:endParaRPr lang="en-US" dirty="0"/>
          </a:p>
        </p:txBody>
      </p:sp>
      <p:pic>
        <p:nvPicPr>
          <p:cNvPr id="6146" name="Picture 2" descr="http://study.com/cimages/multimages/16/linear_degree_convers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420" y="4593265"/>
            <a:ext cx="2895921" cy="211681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5876365" y="1235514"/>
            <a:ext cx="0" cy="5474568"/>
          </a:xfrm>
          <a:prstGeom prst="line">
            <a:avLst/>
          </a:prstGeom>
          <a:ln w="7620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6148" name="Picture 4" descr="http://images.tutorvista.com/cms/images/102/kelvin-temperature-convers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756" y="3629036"/>
            <a:ext cx="4587131" cy="53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139082" y="3473770"/>
            <a:ext cx="779930" cy="6320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79777" y="3523482"/>
            <a:ext cx="3966882" cy="73958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565157" y="4323415"/>
            <a:ext cx="2030506" cy="1359978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Convert body temperature to °Celsius, then to Kelvin.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9148299" y="5786752"/>
            <a:ext cx="2864223" cy="92333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5/9 *(98.6 °F – 32) =37 °C </a:t>
            </a:r>
          </a:p>
          <a:p>
            <a:endParaRPr lang="en-US" dirty="0"/>
          </a:p>
          <a:p>
            <a:r>
              <a:rPr lang="en-US" dirty="0" smtClean="0"/>
              <a:t>37 °C + 273 = 310 K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308822" y="3591733"/>
            <a:ext cx="3830260" cy="6459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444" y="83461"/>
            <a:ext cx="2314332" cy="2874892"/>
          </a:xfrm>
          <a:prstGeom prst="rect">
            <a:avLst/>
          </a:prstGeom>
        </p:spPr>
      </p:pic>
      <p:pic>
        <p:nvPicPr>
          <p:cNvPr id="2052" name="Picture 4" descr="Image result for density equation triang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58" y="90117"/>
            <a:ext cx="1951316" cy="181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15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eshman Physical Science Class Resources - Kayser's Curios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74" y="0"/>
            <a:ext cx="69396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1891" y="889843"/>
            <a:ext cx="3352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And now… since you know everything there is to know about volume and temperature… a joke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9292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3771" y="2129245"/>
            <a:ext cx="10234749" cy="2338785"/>
          </a:xfrm>
        </p:spPr>
        <p:txBody>
          <a:bodyPr/>
          <a:lstStyle/>
          <a:p>
            <a:r>
              <a:rPr lang="en-US" dirty="0" smtClean="0"/>
              <a:t>Chapter 1 – The Nature of Science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2: Standards of Measurement</a:t>
            </a:r>
            <a:endParaRPr lang="en-US" dirty="0"/>
          </a:p>
        </p:txBody>
      </p:sp>
      <p:pic>
        <p:nvPicPr>
          <p:cNvPr id="2050" name="Picture 2" descr="http://os-manus-st.skole.hr/upload/os-manus-st/images/newsimg/813/Image/M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746" y="4741818"/>
            <a:ext cx="2184953" cy="177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75800"/>
            <a:ext cx="3810000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9528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1552" y="-120526"/>
            <a:ext cx="8844860" cy="1609344"/>
          </a:xfrm>
        </p:spPr>
        <p:txBody>
          <a:bodyPr/>
          <a:lstStyle/>
          <a:p>
            <a:r>
              <a:rPr lang="en-US" dirty="0" smtClean="0"/>
              <a:t>IN order to measure anything…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8455" y="1418531"/>
            <a:ext cx="9275807" cy="137690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There needs to be a standard</a:t>
            </a:r>
          </a:p>
          <a:p>
            <a:r>
              <a:rPr lang="en-US" sz="2400" dirty="0" smtClean="0"/>
              <a:t>A </a:t>
            </a:r>
            <a:r>
              <a:rPr lang="en-US" sz="2400" u="sng" dirty="0" smtClean="0"/>
              <a:t>STANDARD</a:t>
            </a:r>
            <a:r>
              <a:rPr lang="en-US" sz="2400" dirty="0" smtClean="0"/>
              <a:t> is an exact quantity that people agree to use to compare measurements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36263" y="3776630"/>
            <a:ext cx="1485881" cy="1944901"/>
          </a:xfrm>
        </p:spPr>
        <p:txBody>
          <a:bodyPr>
            <a:normAutofit/>
          </a:bodyPr>
          <a:lstStyle/>
          <a:p>
            <a:r>
              <a:rPr lang="en-US" sz="1400" dirty="0" smtClean="0"/>
              <a:t>International Bureau of Weights and Measures in‎ </a:t>
            </a:r>
            <a:r>
              <a:rPr lang="en-US" sz="1400" dirty="0" err="1" smtClean="0"/>
              <a:t>Sèvres</a:t>
            </a:r>
            <a:r>
              <a:rPr lang="en-US" sz="1400" dirty="0"/>
              <a:t>, France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pic>
        <p:nvPicPr>
          <p:cNvPr id="3074" name="Picture 2" descr="https://upload.wikimedia.org/wikipedia/commons/8/85/National_prototype_kilogram_K20_repl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54" y="3644537"/>
            <a:ext cx="20193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64754" y="3644537"/>
            <a:ext cx="137978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National prototype kilogram K20, one of two prototypes stored at the US National Institute of Standards and Technology in Gaithersburg, Maryland</a:t>
            </a:r>
          </a:p>
        </p:txBody>
      </p:sp>
      <p:pic>
        <p:nvPicPr>
          <p:cNvPr id="3076" name="Picture 4" descr="http://photos.wikimapia.org/p/00/01/47/89/52_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801" y="3184841"/>
            <a:ext cx="6566462" cy="359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www.ptb.de/cms/fileadmin/internet/_processed_/csm_Urmeter1015_b6c8af238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6412" y="873339"/>
            <a:ext cx="1428750" cy="200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98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6507" y="438912"/>
            <a:ext cx="3750346" cy="1609344"/>
          </a:xfrm>
        </p:spPr>
        <p:txBody>
          <a:bodyPr/>
          <a:lstStyle/>
          <a:p>
            <a:r>
              <a:rPr lang="en-US" dirty="0" smtClean="0"/>
              <a:t>Two systems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7488" y="2318657"/>
            <a:ext cx="2708366" cy="640080"/>
          </a:xfrm>
        </p:spPr>
        <p:txBody>
          <a:bodyPr>
            <a:normAutofit/>
          </a:bodyPr>
          <a:lstStyle/>
          <a:p>
            <a:pPr algn="ctr"/>
            <a:r>
              <a:rPr lang="en-US" sz="2800" u="sng" dirty="0" smtClean="0"/>
              <a:t>English</a:t>
            </a:r>
            <a:endParaRPr lang="en-US" sz="2800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949" y="2688336"/>
            <a:ext cx="5416731" cy="3830030"/>
          </a:xfrm>
        </p:spPr>
        <p:txBody>
          <a:bodyPr>
            <a:noAutofit/>
          </a:bodyPr>
          <a:lstStyle/>
          <a:p>
            <a:r>
              <a:rPr lang="en-US" sz="2200" dirty="0" smtClean="0"/>
              <a:t>Examples:</a:t>
            </a:r>
          </a:p>
          <a:p>
            <a:pPr lvl="1"/>
            <a:r>
              <a:rPr lang="en-US" sz="2200" dirty="0" smtClean="0"/>
              <a:t>Length – feet, yards, miles</a:t>
            </a:r>
          </a:p>
          <a:p>
            <a:pPr lvl="1"/>
            <a:r>
              <a:rPr lang="en-US" sz="2200" dirty="0" smtClean="0"/>
              <a:t>Volume – gallons, cups, quarts, cubic feet/inches</a:t>
            </a:r>
          </a:p>
          <a:p>
            <a:pPr lvl="1"/>
            <a:r>
              <a:rPr lang="en-US" sz="2200" dirty="0" smtClean="0"/>
              <a:t>Temperature - degrees Fahrenheit or Celsius</a:t>
            </a:r>
          </a:p>
          <a:p>
            <a:pPr lvl="1"/>
            <a:r>
              <a:rPr lang="en-US" sz="2200" dirty="0" smtClean="0"/>
              <a:t>Weight – pounds, ounces</a:t>
            </a:r>
          </a:p>
          <a:p>
            <a:pPr lvl="1"/>
            <a:r>
              <a:rPr lang="en-US" sz="2200" dirty="0" smtClean="0"/>
              <a:t>Time – seconds, minutes, hours</a:t>
            </a:r>
            <a:endParaRPr lang="en-US" sz="2200" dirty="0"/>
          </a:p>
          <a:p>
            <a:r>
              <a:rPr lang="en-US" sz="2200" dirty="0" smtClean="0"/>
              <a:t>What makes this system difficult?</a:t>
            </a:r>
          </a:p>
          <a:p>
            <a:pPr lvl="1"/>
            <a:r>
              <a:rPr lang="en-US" sz="2200" dirty="0" smtClean="0"/>
              <a:t>Converting between units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u="sng" dirty="0" smtClean="0"/>
              <a:t>Metric</a:t>
            </a:r>
            <a:endParaRPr lang="en-US" sz="2800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5300906" cy="4007224"/>
          </a:xfrm>
        </p:spPr>
        <p:txBody>
          <a:bodyPr>
            <a:normAutofit/>
          </a:bodyPr>
          <a:lstStyle/>
          <a:p>
            <a:r>
              <a:rPr lang="en-US" sz="2200" dirty="0" smtClean="0"/>
              <a:t>Examples: (SI units underlined)</a:t>
            </a:r>
          </a:p>
          <a:p>
            <a:pPr lvl="1"/>
            <a:r>
              <a:rPr lang="en-US" sz="2200" b="1" dirty="0" smtClean="0"/>
              <a:t>Length</a:t>
            </a:r>
            <a:r>
              <a:rPr lang="en-US" sz="2200" dirty="0" smtClean="0"/>
              <a:t> – </a:t>
            </a:r>
            <a:r>
              <a:rPr lang="en-US" sz="2200" u="sng" dirty="0" smtClean="0"/>
              <a:t>meters</a:t>
            </a:r>
            <a:r>
              <a:rPr lang="en-US" sz="2200" dirty="0" smtClean="0"/>
              <a:t> (</a:t>
            </a:r>
            <a:r>
              <a:rPr lang="en-US" sz="2200" dirty="0" err="1" smtClean="0"/>
              <a:t>milli</a:t>
            </a:r>
            <a:r>
              <a:rPr lang="en-US" sz="2200" dirty="0" smtClean="0"/>
              <a:t>, </a:t>
            </a:r>
            <a:r>
              <a:rPr lang="en-US" sz="2200" dirty="0" err="1" smtClean="0"/>
              <a:t>centi</a:t>
            </a:r>
            <a:r>
              <a:rPr lang="en-US" sz="2200" dirty="0" smtClean="0"/>
              <a:t>, kilo)</a:t>
            </a:r>
          </a:p>
          <a:p>
            <a:pPr lvl="1"/>
            <a:r>
              <a:rPr lang="en-US" sz="2200" b="1" dirty="0" smtClean="0"/>
              <a:t>Volume</a:t>
            </a:r>
            <a:r>
              <a:rPr lang="en-US" sz="2200" dirty="0" smtClean="0"/>
              <a:t> – </a:t>
            </a:r>
            <a:r>
              <a:rPr lang="en-US" sz="2200" u="sng" dirty="0" smtClean="0"/>
              <a:t>liters</a:t>
            </a:r>
            <a:r>
              <a:rPr lang="en-US" sz="2200" dirty="0" smtClean="0"/>
              <a:t> (</a:t>
            </a:r>
            <a:r>
              <a:rPr lang="en-US" sz="2200" dirty="0" err="1" smtClean="0"/>
              <a:t>milli</a:t>
            </a:r>
            <a:r>
              <a:rPr lang="en-US" sz="2200" dirty="0" smtClean="0"/>
              <a:t>, kilo)</a:t>
            </a:r>
          </a:p>
          <a:p>
            <a:pPr lvl="1"/>
            <a:r>
              <a:rPr lang="en-US" sz="2200" b="1" dirty="0" smtClean="0"/>
              <a:t>Temperature</a:t>
            </a:r>
            <a:r>
              <a:rPr lang="en-US" sz="2200" dirty="0" smtClean="0"/>
              <a:t> – </a:t>
            </a:r>
            <a:r>
              <a:rPr lang="en-US" sz="2200" u="sng" dirty="0" smtClean="0"/>
              <a:t>Kelvin</a:t>
            </a:r>
            <a:r>
              <a:rPr lang="en-US" sz="2200" dirty="0" smtClean="0"/>
              <a:t> (not indicated by degrees)</a:t>
            </a:r>
          </a:p>
          <a:p>
            <a:pPr lvl="1"/>
            <a:r>
              <a:rPr lang="en-US" sz="2200" b="1" dirty="0" smtClean="0"/>
              <a:t>Mass</a:t>
            </a:r>
            <a:r>
              <a:rPr lang="en-US" sz="2200" dirty="0" smtClean="0"/>
              <a:t> – </a:t>
            </a:r>
            <a:r>
              <a:rPr lang="en-US" sz="2200" u="sng" dirty="0" smtClean="0"/>
              <a:t>grams/kilograms</a:t>
            </a:r>
            <a:r>
              <a:rPr lang="en-US" sz="2200" dirty="0" smtClean="0"/>
              <a:t> (</a:t>
            </a:r>
            <a:r>
              <a:rPr lang="en-US" sz="2200" dirty="0" err="1" smtClean="0"/>
              <a:t>milli</a:t>
            </a:r>
            <a:r>
              <a:rPr lang="en-US" sz="2200" dirty="0" smtClean="0"/>
              <a:t>, kilo)</a:t>
            </a:r>
          </a:p>
          <a:p>
            <a:pPr lvl="1"/>
            <a:r>
              <a:rPr lang="en-US" sz="2200" b="1" dirty="0" smtClean="0"/>
              <a:t>Time</a:t>
            </a:r>
            <a:r>
              <a:rPr lang="en-US" sz="2200" dirty="0" smtClean="0"/>
              <a:t> – </a:t>
            </a:r>
            <a:r>
              <a:rPr lang="en-US" sz="2200" u="sng" dirty="0" smtClean="0"/>
              <a:t>seconds</a:t>
            </a:r>
            <a:r>
              <a:rPr lang="en-US" sz="2200" dirty="0" smtClean="0"/>
              <a:t>, minutes, hours</a:t>
            </a:r>
          </a:p>
          <a:p>
            <a:r>
              <a:rPr lang="en-US" sz="2200" dirty="0" smtClean="0"/>
              <a:t>What makes this a better system?</a:t>
            </a:r>
          </a:p>
          <a:p>
            <a:pPr lvl="1"/>
            <a:r>
              <a:rPr lang="en-US" sz="2200" dirty="0" smtClean="0"/>
              <a:t>Converting between units is simple, because it is in</a:t>
            </a:r>
          </a:p>
          <a:p>
            <a:pPr marL="274320" lvl="1" indent="0" algn="ctr">
              <a:buNone/>
            </a:pPr>
            <a:r>
              <a:rPr lang="en-US" sz="2200" dirty="0" smtClean="0"/>
              <a:t> </a:t>
            </a:r>
            <a:r>
              <a:rPr lang="en-US" sz="2200" b="1" u="sng" dirty="0" smtClean="0"/>
              <a:t>MULTIPLES of 10</a:t>
            </a:r>
          </a:p>
          <a:p>
            <a:pPr marL="274320" lvl="1" indent="0">
              <a:buNone/>
            </a:pP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4" y="137487"/>
            <a:ext cx="2762794" cy="2181170"/>
          </a:xfrm>
          <a:prstGeom prst="rect">
            <a:avLst/>
          </a:prstGeom>
        </p:spPr>
      </p:pic>
      <p:pic>
        <p:nvPicPr>
          <p:cNvPr id="4102" name="Picture 6" descr="http://s27773.gridserver.com/images/gallery/thumb-online-metric-conversion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3091" y="137487"/>
            <a:ext cx="2454369" cy="246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752729" y="33214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893423" y="6327672"/>
            <a:ext cx="2608730" cy="4776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260352" y="2743200"/>
            <a:ext cx="677108" cy="2769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vert" wrap="square" rtlCol="0">
            <a:spAutoFit/>
          </a:bodyPr>
          <a:lstStyle/>
          <a:p>
            <a:r>
              <a:rPr lang="en-US" sz="1600" b="1" i="1" u="sng" dirty="0" smtClean="0">
                <a:latin typeface="Lucida Handwriting" panose="03010101010101010101" pitchFamily="66" charset="0"/>
              </a:rPr>
              <a:t>SI Units – International System</a:t>
            </a:r>
            <a:endParaRPr lang="en-US" sz="1600" b="1" i="1" u="sng" dirty="0">
              <a:latin typeface="Lucida Handwriting" panose="03010101010101010101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256032" y="2626246"/>
            <a:ext cx="929461" cy="30032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6348" y="6042991"/>
            <a:ext cx="4015409" cy="5168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34921" y="5773752"/>
            <a:ext cx="5030209" cy="6133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92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250" autoRev="1" fill="remove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animClr clrSpc="rgb" dir="cw">
                                      <p:cBhvr>
                                        <p:cTn id="60" dur="250" autoRev="1" fill="remove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61" dur="250" autoRev="1" fill="remove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50" autoRev="1" fill="remove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6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000" tmFilter="0, 0; .2, .5; .8, .5; 1, 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500" autoRev="1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11" grpId="0" animBg="1"/>
      <p:bldP spid="13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 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120" y="421553"/>
            <a:ext cx="5192279" cy="6066230"/>
          </a:xfrm>
          <a:prstGeom prst="rect">
            <a:avLst/>
          </a:prstGeom>
          <a:noFill/>
          <a:ln w="76200"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2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69479"/>
            <a:ext cx="10058400" cy="1609344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D60093"/>
                </a:solidFill>
              </a:rPr>
              <a:t>What makes converting so easy in the metric System?</a:t>
            </a:r>
            <a:endParaRPr lang="en-US" dirty="0">
              <a:solidFill>
                <a:srgbClr val="D6009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9048" y="2278163"/>
            <a:ext cx="5673634" cy="4344706"/>
          </a:xfrm>
        </p:spPr>
        <p:txBody>
          <a:bodyPr>
            <a:normAutofit lnSpcReduction="10000"/>
          </a:bodyPr>
          <a:lstStyle/>
          <a:p>
            <a:r>
              <a:rPr lang="en-US" sz="2400" b="1" u="sng" dirty="0" smtClean="0"/>
              <a:t>USING PREFIXES</a:t>
            </a:r>
            <a:r>
              <a:rPr lang="en-US" sz="2400" dirty="0" smtClean="0"/>
              <a:t> that represent the size of the unit (multiples of 10)</a:t>
            </a:r>
          </a:p>
          <a:p>
            <a:pPr lvl="1"/>
            <a:r>
              <a:rPr lang="en-US" sz="2400" dirty="0" smtClean="0"/>
              <a:t>So we simply move the decimal right or left depending on what we are starting with and where we are going to</a:t>
            </a:r>
          </a:p>
          <a:p>
            <a:pPr lvl="2"/>
            <a:r>
              <a:rPr lang="en-US" sz="2000" dirty="0" smtClean="0"/>
              <a:t>Move it right if you are converting from a large unit to a smaller unit (the number will get larger)</a:t>
            </a:r>
          </a:p>
          <a:p>
            <a:pPr lvl="2"/>
            <a:r>
              <a:rPr lang="en-US" sz="2000" dirty="0" smtClean="0"/>
              <a:t>Move it left if you are converting from small unit to a larger unit (the number will get smaller)</a:t>
            </a:r>
          </a:p>
          <a:p>
            <a:pPr lvl="2"/>
            <a:r>
              <a:rPr lang="en-US" sz="2000" dirty="0" smtClean="0"/>
              <a:t>This is accomplished by dividing or multiplying by 10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68" y="2388544"/>
            <a:ext cx="5505678" cy="412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52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 BECAUSE…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It’s </a:t>
            </a:r>
            <a:r>
              <a:rPr lang="en-US" sz="2000" dirty="0" err="1" smtClean="0"/>
              <a:t>soooooo</a:t>
            </a:r>
            <a:r>
              <a:rPr lang="en-US" sz="2000" dirty="0" smtClean="0"/>
              <a:t> cute</a:t>
            </a:r>
            <a:endParaRPr lang="en-US" sz="2000" dirty="0"/>
          </a:p>
        </p:txBody>
      </p:sp>
      <p:pic>
        <p:nvPicPr>
          <p:cNvPr id="1026" name="Picture 2" descr="I just said &quot;Aww&quot; to a beaker. This is weirdly adorable. &lt;3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891" y="290162"/>
            <a:ext cx="4887479" cy="651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92707" y="3237190"/>
            <a:ext cx="8987883" cy="923330"/>
          </a:xfrm>
          <a:prstGeom prst="rect">
            <a:avLst/>
          </a:prstGeom>
          <a:solidFill>
            <a:srgbClr val="00B0F0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1 ml (liquid) = 1 cm</a:t>
            </a:r>
            <a:r>
              <a:rPr lang="en-US" sz="5400" baseline="30000" dirty="0" smtClean="0"/>
              <a:t>3</a:t>
            </a:r>
            <a:r>
              <a:rPr lang="en-US" sz="5400" dirty="0" smtClean="0"/>
              <a:t> (solid)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8477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54" y="0"/>
            <a:ext cx="10345783" cy="672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70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9634" y="5542571"/>
            <a:ext cx="11586755" cy="10668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EXAMPLES: Practice converting</a:t>
            </a:r>
            <a:endParaRPr lang="en-US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2111188" y="483326"/>
            <a:ext cx="1008081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70C0"/>
                </a:solidFill>
              </a:rPr>
              <a:t>Convert 3.2 </a:t>
            </a:r>
            <a:r>
              <a:rPr lang="en-US" sz="3200" dirty="0" smtClean="0">
                <a:solidFill>
                  <a:srgbClr val="0070C0"/>
                </a:solidFill>
              </a:rPr>
              <a:t>Liters (L) </a:t>
            </a:r>
            <a:r>
              <a:rPr lang="en-US" sz="3200" dirty="0">
                <a:solidFill>
                  <a:srgbClr val="0070C0"/>
                </a:solidFill>
              </a:rPr>
              <a:t>to </a:t>
            </a:r>
            <a:r>
              <a:rPr lang="en-US" sz="3200" dirty="0" smtClean="0">
                <a:solidFill>
                  <a:srgbClr val="0070C0"/>
                </a:solidFill>
              </a:rPr>
              <a:t>milliliters (mL)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rgbClr val="0070C0"/>
                </a:solidFill>
              </a:rPr>
              <a:t>Answer </a:t>
            </a:r>
            <a:r>
              <a:rPr lang="en-US" sz="3200" dirty="0">
                <a:solidFill>
                  <a:srgbClr val="0070C0"/>
                </a:solidFill>
              </a:rPr>
              <a:t>– 3200 </a:t>
            </a:r>
            <a:r>
              <a:rPr lang="en-US" sz="3200" dirty="0" smtClean="0">
                <a:solidFill>
                  <a:srgbClr val="0070C0"/>
                </a:solidFill>
              </a:rPr>
              <a:t>milliliters (mL)</a:t>
            </a:r>
          </a:p>
          <a:p>
            <a:pPr lvl="1"/>
            <a:endParaRPr lang="en-US" sz="3200" dirty="0" smtClean="0">
              <a:solidFill>
                <a:srgbClr val="0070C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rgbClr val="0070C0"/>
                </a:solidFill>
              </a:rPr>
              <a:t>Convert 5380 milligrams (mg) to grams (g)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rgbClr val="0070C0"/>
                </a:solidFill>
              </a:rPr>
              <a:t>Answer -  5.38 grams (g)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sz="3200" dirty="0" smtClean="0">
              <a:solidFill>
                <a:srgbClr val="0070C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rgbClr val="0070C0"/>
                </a:solidFill>
              </a:rPr>
              <a:t>Convert 2.32 kilometers (km)to centimeters (cm)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rgbClr val="0070C0"/>
                </a:solidFill>
              </a:rPr>
              <a:t>Answer – 232,000 cm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190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583</Words>
  <Application>Microsoft Office PowerPoint</Application>
  <PresentationFormat>Widescreen</PresentationFormat>
  <Paragraphs>80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Gloucester MT Extra Condensed</vt:lpstr>
      <vt:lpstr>Lucida Handwriting</vt:lpstr>
      <vt:lpstr>Wingdings</vt:lpstr>
      <vt:lpstr>Office Theme</vt:lpstr>
      <vt:lpstr>PowerPoint Presentation</vt:lpstr>
      <vt:lpstr>Chapter 1 – The Nature of Science</vt:lpstr>
      <vt:lpstr>IN order to measure anything…</vt:lpstr>
      <vt:lpstr>Two systems</vt:lpstr>
      <vt:lpstr>PowerPoint Presentation</vt:lpstr>
      <vt:lpstr>What makes converting so easy in the metric System?</vt:lpstr>
      <vt:lpstr>JUST BECAUSE…</vt:lpstr>
      <vt:lpstr>PowerPoint Presentation</vt:lpstr>
      <vt:lpstr>PowerPoint Presentation</vt:lpstr>
      <vt:lpstr>Just To make sure:</vt:lpstr>
      <vt:lpstr>What volume is each Graduated cylinder holding?</vt:lpstr>
      <vt:lpstr>More Measurements</vt:lpstr>
      <vt:lpstr>PowerPoint Presentation</vt:lpstr>
    </vt:vector>
  </TitlesOfParts>
  <Company>Mitchell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Mitchell High School</dc:creator>
  <cp:lastModifiedBy>Mitchell High School</cp:lastModifiedBy>
  <cp:revision>1</cp:revision>
  <dcterms:created xsi:type="dcterms:W3CDTF">2019-08-22T03:33:03Z</dcterms:created>
  <dcterms:modified xsi:type="dcterms:W3CDTF">2019-08-22T03:33:34Z</dcterms:modified>
</cp:coreProperties>
</file>